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7" r:id="rId20"/>
    <p:sldId id="275" r:id="rId21"/>
    <p:sldId id="276" r:id="rId22"/>
    <p:sldId id="279" r:id="rId23"/>
    <p:sldId id="278" r:id="rId24"/>
    <p:sldId id="273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6B"/>
    <a:srgbClr val="F58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915FB7-FC97-4683-B3C1-85F31CA96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AF36A6-267D-4277-81F7-950F07315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DINPro-Medium" panose="02000503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749E4A5-C4C2-44B7-AA18-C02812E18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80" y="62009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72E8B-C9D8-4FF8-8ACA-A0602A28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94CE3-E8F3-4E2D-92BB-5B64DC184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49DC3-7ED6-499C-88D5-3B96986C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FD052-810F-4760-AA85-4F5459CD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94B0D2-5EC7-400E-BA3F-774D2FC6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41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B43B80-0005-41C2-9336-F1B549F8D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9633F8-A10A-4C2F-9D23-C80288DC1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E2EEF-4B62-4955-AA7F-A9FAED57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6BACD-F2C9-4194-8C13-9509F899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36C4A-300E-459B-A54B-24A03F42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5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C6527-E815-49E3-94CC-1BBF60FC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8464F-340A-419C-9DF2-9B403C42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INPro-Medium" panose="02000503030000020004" pitchFamily="50" charset="0"/>
              </a:defRPr>
            </a:lvl1pPr>
            <a:lvl2pPr>
              <a:defRPr>
                <a:latin typeface="DINPro-Medium" panose="02000503030000020004" pitchFamily="50" charset="0"/>
              </a:defRPr>
            </a:lvl2pPr>
            <a:lvl3pPr>
              <a:defRPr>
                <a:latin typeface="DINPro-Medium" panose="02000503030000020004" pitchFamily="50" charset="0"/>
              </a:defRPr>
            </a:lvl3pPr>
            <a:lvl4pPr>
              <a:defRPr>
                <a:latin typeface="DINPro-Medium" panose="02000503030000020004" pitchFamily="50" charset="0"/>
              </a:defRPr>
            </a:lvl4pPr>
            <a:lvl5pPr>
              <a:defRPr>
                <a:latin typeface="DINPro-Medium" panose="0200050303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AD9A9-D028-45E7-8029-6F483A015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80" y="60485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8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1DFD3-C289-414F-94BD-FB5EF80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BA811E-33A0-47B1-8AD2-F241043DE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DINPro-Medium" panose="0200050303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195CC-B360-4313-858E-91226A2D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602416-66E0-45ED-8BC1-EE68A1EA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E2001-EC16-4BD8-BD0C-EB6FD7BA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9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85333-86E0-42CD-BB9B-5C5E94CD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9FB0FA-DA24-432A-B314-300BA95F5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6AF09-17A1-4E37-AFFD-C8EBA1FE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B73B2C-5BF7-4A7D-821E-F777AD1B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2C0FC6-C807-4999-9B9E-1B69AB4E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5F04E-78DA-4296-B240-447634F9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71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8C0A1-617C-453E-9DE5-052AF0E8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D9514E-7A04-4589-806C-4046817B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CC5C5A-94C9-4546-9A79-F7EAB3D00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C16CC0-C076-4891-8F96-E73C37583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A0FDE8-87D6-4368-B49E-E15490397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F021B-3610-4B77-93E7-4A58565E0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CDB38D-1A9A-462D-A0AD-56F8099A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BFD4B3-BA57-4323-80A5-466E1244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88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993865-E3BA-4696-B7D0-2327F702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CE8F63-E151-4A53-BA9D-F31D03C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A7AE15-C614-40E7-ADCE-5ACAD49B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8BEAED-F412-4B7E-8FB3-F574FDA3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3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0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975F1-A2B6-4D5E-B29F-D96A6694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FFBA7-5761-4CA9-A0E1-7409AC341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F876AE-29CF-4F26-AFE4-9EEAC9E2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F4F1C6-411F-4FE4-B9F9-AEA942D9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B3EC7C-9DBA-4C1A-A9AC-31E14FCD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6125B4-DFBC-4E82-B2D9-A0B3E62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5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0E6F5-5C04-454A-8DD9-B8C6580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3348F9-EF73-441B-80E1-FCF61BFB6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DBF58-2BCB-4FB0-AE64-5B5D2944B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B90433-2565-4397-B2CB-F76DC642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445041-B8D6-4707-AE77-651875A9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CE876E-1954-4C93-9109-47F5B1EE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440E38-6F03-416F-A86D-2DAAC33D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EC996C-798E-42C0-8446-8093F42F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A6E0D1-52C8-4BF6-949C-D0613553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B6210-6D66-4949-8CE6-67536E885F5F}" type="datetimeFigureOut">
              <a:rPr lang="fr-FR" smtClean="0"/>
              <a:t>18/04/2019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FF14-1300-403A-930A-01223FE2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92B86-85B8-43E8-B0D1-C9B686141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13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sv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12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eg"/><Relationship Id="rId15" Type="http://schemas.openxmlformats.org/officeDocument/2006/relationships/image" Target="../media/image28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D7866-B8D8-4835-88E0-0B49455F4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CEB74E-9464-4331-AF66-AE6C024A2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DA93C-3E24-4C2C-9037-DAAF7226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1999" cy="9143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A8818E-7402-4DED-B4F9-3CF45257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2000" cy="812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1B3A57-34E4-49E7-A279-C2308848D5B3}"/>
              </a:ext>
            </a:extLst>
          </p:cNvPr>
          <p:cNvSpPr txBox="1"/>
          <p:nvPr/>
        </p:nvSpPr>
        <p:spPr>
          <a:xfrm>
            <a:off x="9385300" y="6331505"/>
            <a:ext cx="26797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176563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Exemple: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hétérogénéité des états corporels d’un lot</a:t>
            </a:r>
            <a:br>
              <a:rPr lang="fr-FR" sz="3600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taux de mortalité d’agneaux avant 2 jours</a:t>
            </a:r>
            <a:br>
              <a:rPr lang="fr-FR" sz="3600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etc.</a:t>
            </a: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99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C3A649-3CBD-4855-8AC9-AB31E4C4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7" y="558800"/>
            <a:ext cx="7653866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1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06B49A-93B2-4456-8FCE-2588506D1795}"/>
              </a:ext>
            </a:extLst>
          </p:cNvPr>
          <p:cNvSpPr/>
          <p:nvPr/>
        </p:nvSpPr>
        <p:spPr>
          <a:xfrm>
            <a:off x="838200" y="1502979"/>
            <a:ext cx="275844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2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</a:t>
            </a:r>
            <a:r>
              <a:rPr lang="fr-FR" dirty="0">
                <a:solidFill>
                  <a:srgbClr val="125E6B"/>
                </a:solidFill>
              </a:rPr>
              <a:t> pour chaque alerte, passer en revue toutes les causes possibles, et en retenir certaines.</a:t>
            </a:r>
          </a:p>
        </p:txBody>
      </p:sp>
    </p:spTree>
    <p:extLst>
      <p:ext uri="{BB962C8B-B14F-4D97-AF65-F5344CB8AC3E}">
        <p14:creationId xmlns:p14="http://schemas.microsoft.com/office/powerpoint/2010/main" val="3515904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F8F9F09-8176-4EEA-96BB-35DF0341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05090"/>
            <a:ext cx="8294916" cy="6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0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Il est possible ainsi de passer en revue tous les pôles de l’élevage ou d’en privilégier certains.</a:t>
            </a:r>
          </a:p>
        </p:txBody>
      </p:sp>
    </p:spTree>
    <p:extLst>
      <p:ext uri="{BB962C8B-B14F-4D97-AF65-F5344CB8AC3E}">
        <p14:creationId xmlns:p14="http://schemas.microsoft.com/office/powerpoint/2010/main" val="150953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1E1A95-A3C1-4CA4-A6FD-15C7830B43E5}"/>
              </a:ext>
            </a:extLst>
          </p:cNvPr>
          <p:cNvSpPr/>
          <p:nvPr/>
        </p:nvSpPr>
        <p:spPr>
          <a:xfrm>
            <a:off x="838200" y="1502979"/>
            <a:ext cx="274828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3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analyser les différentes causes repérées…</a:t>
            </a:r>
          </a:p>
        </p:txBody>
      </p:sp>
    </p:spTree>
    <p:extLst>
      <p:ext uri="{BB962C8B-B14F-4D97-AF65-F5344CB8AC3E}">
        <p14:creationId xmlns:p14="http://schemas.microsoft.com/office/powerpoint/2010/main" val="328228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4BC3127-FD3F-4214-91E9-9F9673D2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426872"/>
            <a:ext cx="8164286" cy="60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B5BCC1-090F-4CF5-9DCA-0435AAA0D5C8}"/>
              </a:ext>
            </a:extLst>
          </p:cNvPr>
          <p:cNvSpPr/>
          <p:nvPr/>
        </p:nvSpPr>
        <p:spPr>
          <a:xfrm>
            <a:off x="838200" y="1502979"/>
            <a:ext cx="393700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Dernière</a:t>
            </a:r>
            <a:r>
              <a:rPr lang="fr-FR" baseline="30000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Réfléchir aux mesures à mettre en place…</a:t>
            </a:r>
          </a:p>
        </p:txBody>
      </p:sp>
    </p:spTree>
    <p:extLst>
      <p:ext uri="{BB962C8B-B14F-4D97-AF65-F5344CB8AC3E}">
        <p14:creationId xmlns:p14="http://schemas.microsoft.com/office/powerpoint/2010/main" val="7656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5203429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issu du </a:t>
            </a:r>
            <a:r>
              <a:rPr lang="fr-FR" dirty="0" err="1">
                <a:solidFill>
                  <a:srgbClr val="125E6B"/>
                </a:solidFill>
              </a:rPr>
              <a:t>casdar</a:t>
            </a:r>
            <a:r>
              <a:rPr lang="fr-FR" dirty="0">
                <a:solidFill>
                  <a:srgbClr val="125E6B"/>
                </a:solidFill>
              </a:rPr>
              <a:t> OTOVEIL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0B81A1-03BD-4A87-AAC6-42B358E33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73" y="992221"/>
            <a:ext cx="5203428" cy="52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25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Piloté par l’ITAB</a:t>
            </a:r>
          </a:p>
        </p:txBody>
      </p:sp>
    </p:spTree>
    <p:extLst>
      <p:ext uri="{BB962C8B-B14F-4D97-AF65-F5344CB8AC3E}">
        <p14:creationId xmlns:p14="http://schemas.microsoft.com/office/powerpoint/2010/main" val="2055442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000">
        <p:fade/>
      </p:transition>
    </mc:Choice>
    <mc:Fallback>
      <p:transition spd="med" advClick="0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0B5EF06-F4E5-468D-9596-C4EE44DB8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2" y="2424112"/>
            <a:ext cx="2276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38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F432BC84-D743-4EBB-9EC3-F3F4C2428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70702" y="-2336258"/>
            <a:ext cx="23061034" cy="115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8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le résultat d’un travail collectif: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27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000">
        <p:fade/>
      </p:transition>
    </mc:Choice>
    <mc:Fallback>
      <p:transition spd="med" advClick="0" advTm="4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D658E36B-B36F-4927-8C85-8101D4669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53118"/>
              </p:ext>
            </p:extLst>
          </p:nvPr>
        </p:nvGraphicFramePr>
        <p:xfrm>
          <a:off x="741555" y="746130"/>
          <a:ext cx="499776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962734">
                  <a:extLst>
                    <a:ext uri="{9D8B030D-6E8A-4147-A177-3AD203B41FA5}">
                      <a16:colId xmlns:a16="http://schemas.microsoft.com/office/drawing/2014/main" val="3526780987"/>
                    </a:ext>
                  </a:extLst>
                </a:gridCol>
                <a:gridCol w="3035030">
                  <a:extLst>
                    <a:ext uri="{9D8B030D-6E8A-4147-A177-3AD203B41FA5}">
                      <a16:colId xmlns:a16="http://schemas.microsoft.com/office/drawing/2014/main" val="1072602655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Catherine EXPERTON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b="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49913272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ROFFET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Vétérinaire à Redon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73776488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Christian FAIVRE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Technicien chambre d’agriculture du Doubs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48914021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Félix MULLER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Conseiller technique BLE Pays Basque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13320515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Hervé LONGY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AB du lycée agr. de Tulles/Naves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714040034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Jennifer LASSENE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Directrice d’exploitation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876276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Julien FORTIN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exp. Thorigné d’Anjou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3568752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Karine VAZEILLE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67410087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 err="1">
                          <a:effectLst/>
                          <a:latin typeface="DINPro-Bold" panose="02000503030000020004" pitchFamily="50" charset="0"/>
                        </a:rPr>
                        <a:t>Mattin</a:t>
                      </a: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 EPHERRE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Stagiaire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0285481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  <a:ea typeface="Times New Roman" panose="02020603050405020304" pitchFamily="18" charset="0"/>
                        </a:rPr>
                        <a:t>Agathe VALORY</a:t>
                      </a: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  <a:ea typeface="Times New Roman" panose="02020603050405020304" pitchFamily="18" charset="0"/>
                        </a:rPr>
                        <a:t>ITAB Pôle élevage</a:t>
                      </a: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6400288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EEE73B6-5AFF-4054-8184-BFA9DDEB24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990794"/>
              </p:ext>
            </p:extLst>
          </p:nvPr>
        </p:nvGraphicFramePr>
        <p:xfrm>
          <a:off x="5961043" y="746130"/>
          <a:ext cx="573160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38208">
                  <a:extLst>
                    <a:ext uri="{9D8B030D-6E8A-4147-A177-3AD203B41FA5}">
                      <a16:colId xmlns:a16="http://schemas.microsoft.com/office/drawing/2014/main" val="770410797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711773201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Thierry MOUCHARD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85853523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Michel BOUY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ANTIKOR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1123704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Myriam DOUCET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77497950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BAREILLE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Enseignante-chercheuse à ONIRIS Nantes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12051078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LAROCHE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SAS Zone Verte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44541579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LINCLAU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Technicien GAB 44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92728558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PATOUT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l’AVEM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75669225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Philippe ROUSSET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0551697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Renée DE CREMOUX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Service Bien-être Santé Traçabilité Hygiène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645443947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Sophie PRACHE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41290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410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000">
        <p:fade/>
      </p:transition>
    </mc:Choice>
    <mc:Fallback>
      <p:transition spd="med" advClick="0" advTm="8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:image/png;base64,iVBORw0KGgoAAAANSUhEUgAAAUYAAACbCAMAAAAp3sKHAAABC1BMVEX///9nn9YAT5oAAACGvUAAQ5UAPZO0wNdbmdRhnNVZmNPd6PWoxeXj7PbH2e5jndW0zOm70uv39/fw9PrZ2dmFsd3MzMxrotfr6+t2dnXi4uKnp6dsbGt9fXy1tbW+vr5XV1Y0NDNtbWxAQD/w8PCfn56WlpWLi4pkZGODg4JJSUgODgurq6vd3d0dHRvQ4PEqKiiBrtx7uCWUueE6OjkAQJQXFxRbW1oAN5CAujP5/PaewOMjIyFIgL3F2O6Gn8Sar82fym7V58IwZaU2crOSw1a92p/p8t8FUpyMo8dNda2r0ILd7M7v9uhQicQaXaSWxV5nh7Z2kLtZfrKnudPI4K+iy3N1tQ6515eUAWpnAAAZ9klEQVR4nO2dC3vauNKADQoJlxCCcczV3MOdACGFpEnbbNPd7rbNZk+3e87+/1/yzUi+yLZ8ITGk7Zd5npaAbWn0ejQajYSRpB9QCref7j68mz23Gj+43F4m4vF44vLv51bksVIoZLPZQuF5lbjdjzNJfHpeRTaXwux4uYgl0+lkEv5L54rLw6Ps86iSvYwb8ur2eVR4lMhHy1g6mcrFcjFTcrlUMp1a5p/BMP+TMDHGE7uv/pHydkERCiWXShePd00yzsn+jzHMZJfppAdCi+TJTtsiX3IYEwe7rPqRklmkU74MdZLJ4tsdarXPYXz1/WMEiP6GaAN5tDO9HjiMl880zIUWeRkaIgO52FWLbrkh5m5HdT5W3ibDdGcbyPThjnTjjHF3feAxIi+SG0JESRV3Y5AZwzte3u6kvsdKxnt0zqF4G+TxTvQrfNpPJBL78e/bFo+FXhHj7WSqWFwsijn8S0gzudyNiplvf9x+3xClpbtDQ3CYWx7PrEC7kMnDzEYQlaeK8jOq/h3JwjW24FRF5PUK+YWbZC72zImLTUX+9p9Pf99GrbSLYip97T1yFA5zLj+a+qE4HiQgfgJHextpqU6KqeRxQC99G3M4gdy2OcqzjC5Pr+jWmFruf41AM0OcFNPXIVxd3hlj5rbrH7OYrUN5emDAJd0uo5vQLu08ws5MnDOeXDEyjUSSTRtd5ckY/8NNLB+i0A3l2NY9N4kCZ/ahJnUSlUoiiRAjn+bYj8gXZdI2irnMBtfKdneQ3GYcHh3Ggi1bFE0gKtssauMA0B5upje5BxuKA2Mh+2hXbMcYTdr0hLenR3TLQ96Yc7FIdBKKDePsbn9//9Fu7RWfdIukUx+ln0YRJ5F8CddRKCUUG8bEk5ZkvkaddJOTT6UI9siXsb1ubWHMZ29/Rzt6dA68wAU8kfRpPtZ5dMBynYygkEDRMRaLfz5cXn59tZ/49viyDgyOl39EqBoD8PjwecGNUsl8FIoJhOkKEBOJP2Sp8DSrP4q/SiQSryJaGzvh2v+E7siP9rlUJJq5hWJMAcSHSMKqg3dfv0a0MsaHjGFjvszXh/jdO8c8x1bQlswRMBbfQD/8M7abLHF44Y0xpE/7qu9HcviUa8vH5nLRK4qSTcYe4om7KGYx0QrvGdPh5tF/G6HC/jv7AS4rngw325ezmRlINmzclk3D7XtT3BQjq2Wb2SfOhELGewf7XpHCkTVahxiss5hF1zM26eTiMIxbniXiiT+LsU0wZq6LrJZtzq4kLthJhhulf+fCf8f2uKJljgGWLR8X07Y1nVwqmfJJEjPJIkV2y4UYs+mULgazfMzchZR0YMwYJ6d9e07h6PCkmBJK0rSVmWVAqXCLzVlbasR+LGxphWvRYk4slV74WkwBB5eiL0bTJGhB2SKXoHdhNJRN+iQmZguvJTxbl+MGmHQ43zHjJ6PODJNljn6DzLHn/qBceumjxV0i/qEY88No3kbK7K0tF/oIjLbb4IeR82YhF0h9Meat8pxam1Io+m0oSHk36vZV/ME8LQTGvC379wiMx/YCvDHOQjTbIfbdcc6jwb16FrRBKO0x0kHFr44NMw6B8cgBYWOM1wEULYyHZu8Kn976m6PoWgxa5lx12CUfpBs0S5wduU3E7wpG04MxFpwVbYoxyBa5Jlq+LOQAI9k3YLscGWfeadHAH4Ii6LIQ1fspnvgjGxpjduEsdUOMmWBNDYyydWrYPi1xqRHRvmGuRMHRWRiKAEnkp3+PJw5CY4yduEaxDTEWg9U0MGY41+hLzgHjge5HuhORtxI9gpa6OpqXiCb3m2EUlLkRxplfUQ6Mecs1CvuRp8xu//gmNt9jq0i3SbnuMG6ywjmGy3QE0Tt06q+hfaOzFqxmI4yLEDtlDYzWTDC8awwQ6y66x5hD576M9Ek+UygUskfXKUeAJhig3sEUJvMIjBDUH8OsveB01b4Y+X6TE89hrFmMFXz7RfKm3P/2T+A5XP1pH9Vizs0tM0c06e7WGXDJf5sXh8WYSnltofHFyKUHksXr47yHsJOtgToZIrnz/vzq/K/AsziMjnH8xGZwyaWjeXl7QOme4X+Kxx8MtxAWo1cQKgVgtPqpaKR0CBedBM4E799Le3t75x+DzrNujcO/ZW3GmHYndrO2uavbzRQSG2P0yzr4YjTDpTAZP+8O6JJ/zs+/SGEwWr7ZMTTadgmlRfdYjtk4uo5nXm2IMe3nqnwxWgOlX1t1tS2MAYsnr385R4SvQ3Rqax7j6A68MQpsEaXAYxC0LhN6Ts1K8E1K+mI0joXJNFg+PyjLuncFHXrv6v7jfWChXl7lLddEYXiNwofnohhstslIHRDE+WE0yYSJYEJifP1eer1H5ep1cKEcRpt6J6EWDvmeL5hNbhR+B2SOw2EMkWUPh/HL3vl76Z6aY3CX9rbGcOuGfFAkGCM3iRuD+mMojGE6dSjf+Bm94hfpI3A8D+7Snr4xw/dpn8v914Y2wRi0QOeH0SITZmUleKT+yLwiDNBfzq+Cg2/JFtLzI3Wew+Pnb/iwyO3bNsAYuKgWaojxduOik8VZLUn693xP94r30vu94AIlz5Cec3r+ZsIti7nTJRtgDPRq4eLGWDJ4vTRgFvOamSKTEKMLFY9ZDJf+8w+uuF7tnhNsgDFw0d0XIzf9Ty6CpiYLrxhPl3/O9zbl6DWn5nZU+G/942ezriSS5WHfiLoPhzF434YvRj5Plktf+4PkMjyuu/sRPeG/ljn+GqSWQzmHcwq9kMuhcN9bDqPoCTI8xkCf5p8os4VOqfTSL6vN5RudJgKTv/fw8tngGDwLZOKRb+SDAv9tUpw5u+ezHEbRl6s4jMEBnz9GR1Ivl4x5P6CEX563Hbj/64qGOZL0C+N49VuQVrqciLPfPJyAnBynkws4hzF+6TYQX0v2LEuokOxM1OdS6UVePBDzjeM98j/nV6YF/nW1QZfmIdgaUvBfoxGX4I9RsGObxxiY+QtYi8nburV+ZnopVL4osh2ahzDCHEnapEvzUbZtnN0Gxn1Xn+cwekRworI8uof7+7wx2rkFPskaY6wB4f2VPcyB+fTVv0E6+RWIEjnGYkJgjlkvJyWSwOX+onA5JpdKusZILrow4qz/8kHOHobcMJ8O1MkQr6lc1BhT+TswR6d3tDCG2L0QiFEuemw1SjmTAvwASpv9hTdF7NaYjfj4JVAnXY68fHz0GL8l4gnnVwg4jMH7K0NshfJ8fEnS8YgSLgDHij/bTRE5/hKoD18cV5PtQOQYj/Hbas5ezXXq4AXjMBvzDj03HNkTz0YylX5n9ePelZMicPwcqJClGWfc9vA3eoz4iKh9xzjCWWM0GKXswmtrnm2xTO/VdN74r8sUqfwv7ChtWyN3TOS2gPFrwvWVSQ5j8JfNQmEEPxXzAGl71AumB1M4XRCa4mbWyBmj0zdFhJHPfqNzPPA4HCFGAFkUd21+xM6kc2lcMf5NbIpsrA4pXITgJLAFjAeA8ZvH4UgxwqnihzDy21mKOWjW/a9iU9RnhOGEf0KAM1UYFUZujeTt7jCC88sXRU/M4aqWHAmxx3ZpfhnFlcXZAsaDXXVqo3D3E3NsK7j3f3mZImAMVQMVfruYayq2BYzgG50PN9gqRpDZiX3zvy2pee5NcYMuzS+NCjaORI/xXcK1g3/bGNlXUXhz5Nri06X/G7p83jEK1qG3gBFmg787D28dI7RkyTsvPnj8xcscwyzvM7Ft+xdsnYkeI8xiEu+ch3eAEbO04u8JvPbASPPf4Uq2PbND0ITIMeZvE76piS1ilArWmG0bBN4Lu3X4Lm3/CkpSkG2P3hpFT9rYEUZunmHPDn8W2WPoLm3/loZwN1zUGGMfYEbtqmhXGK2lEkdjfn1Cl17aKIq3GUSNMZmIx92/0rEzjG89rnW7x7AZsoI9uemR6Isa4+/xeMLtO3aG0fPaj073eB6uSzu+EpZLBS+ePR1j8U78xOrnxyh9sXM8D7XvKeP4/kDOa8tHpBiL6BhFT+DZGUYzy+9ujG24xsWDk6Di3c/893wQQaQY/4y7Q0Z2eFcYzc0AgnVcfjZzfg9RTLLosb5NZeaCmPN+nEOUGP+E4eWDcOvFzjCaw4HoGxyWPeJWRvyxnZTH+raUcX2vypdilBhTEDF+yAXsKNsuxqX/FxVM//iXueKcS+J3xWwr95njE8G3/IC5z0aFCDHCIP2hGLQxb5sYMwvvrU9MPl4ZXZrb9Uq/H1lcLJfX18sTfBqL8BeN/B+eGVn2u/iAFAP3Nz4RYyFV9JIYnwj32tb1GtPg2KWd3+DM5fAbiN6/ipD23wgXFcbUm0T8zvNxRtFhTOc8xdZqz11mn89x39ORPZAJklxQx4jMGvXvDW4dY7hm+yzj/vO/e9tzskKUlg7c1xsVxjfxODv0XWAUfmXPkNe2DdjBkkoF++ioMD4k0sXvBmPQngI56EfdeIihfrooKoz7H3yfCrVbjMGPxsvnQjlHCCwPQz3ZLKpdE5f67f0eMHp8f9QuR4KFWSfEZCzo1ycEej0F4+wh5MO1doAx7A+IZQ9z3iTxMRgeMxyRRITx4M33gjHn/5w9R1WHRfcT4+iPsBavN3rKc1QY/b9ZujOMqeDYxCHy7HhZNB5XSX8UuHhyuPGTOQvmkxVTvl+5B+HOdGHMm89cDHh+YzLExjyf5zdy6goeeJJO+X5NxkcK+FzTo6NZJvTzUx3XXx+aEjC+cWe67DZ77XnIUUvw96Ctk91MeHWdcvxcPyv9Ii/yIi/yIi/yIo+Rh/0XeaJcvpNwh+CLPE0SLxijkBeMkQhifMBf73mRpwj+SMnBizxZovmFwhd5kRf53mRSfW4NfgYpkdPnVuFnkP7quTX4KaSnPLcGP77Ipa7c7ZZcS81ySfi+23WcV5r6FO4udsvipWWAcG11tps7MvUp9ZRQ6Tk/7xPZcV4dX1bEcd7A+QEnFXbNDuWUTPCltZmbUrjmV4nXrVdY2WKpklq5XG43nJ/3HMVVyZgqOHecovlovHuMupajluAYqXld1SMjfFEJeLeJCKOMg/B05YLEVyw2VTdGOp7zGE89b5wuz4GRGpYYY9vrqtaYQgjAGFCx6QyUuoovar0iGRgr7CN63hg/oRin9UaXnlKRpSk9oUE/gL8b7I6p9DodY6OxMxeJWnZ1jLqWiq6UTGr4tqtrCEcNrUqkTBVtELWrY1TYUXUqN1hDel1JVku0MZICtFVg1FVp+XVF4jHWwEWuQQVC7Y5inMDfI0PBMhkyjBo60wZ8ckbKUht8Y/cMPoDq2qRFCJzQXcH7lo6xhGdXdkMRdNKIxjAOmZbSYMWUOhujGip8eCNbR1EmpDIfAFhoz5xhXONRoNPqwGsTDBkaKCvYmgu4fL6Ge9JD622wgspY8elkMoH3dVJT223oqUN1BPUhxhIZVE51e66SSguII8Z+e6qejaWSRhpTqUzwBlQbZ/BaJgO1DefLN/VpH14pxtFYVc/m3i2PGGPlApRHjL2Bot4QvLdrtQbKKPAqS+OLaQN6d4VoFXWgX9Qcw4AK5npKqirDOOhP62g/IwoDzJloKhTQAEgDKKxmYFTh37AyhNcqHajxkhta5miOVlSlGKs4CjcvdAWnKlxv+EY8fIqHESPeDugR9G/6BoUqW5e6iLKxK3OkWq5N33gKPbxtKIX/qPvrEXi1FJLBfpGIwzdiYzoUxinzjYhxCEdlHqOGQ9pKg4qr9XodrBE7A8gYHTHpU04aUVW1TXQFFbg5lQvqG1VVoxhlWlsJIwFEVsYy5zggwnUrhlGFW6xOiM8gFy1G1HLaRIwVVR1C/6mdYUPbbIgBRVS1R0oVMqrWdW+GBkBbz2FUVBUjuc4aYXAYaxiXjDmMoxE0ddS0fCN6PkmnCX8jxvKYmqqpoEIGI8M32jBSF2hh7OJ1Y4axweLSHWKE3ts0fKOBcaxjZH2PTKEXm0qViTKtjAiPsam324VxMGcttDDSMzsWxjHrjHZrtCsIsfZqDnD6LNgxMHbBB9issY9d5sywRlXanRhaXsBt7bPx04ZxYoV3FfWMjZ6EGYtiYVSxe2lCa8QW8p262TQq1gte4xmy1FzhmIW+kTpsGHY5BSuIUWH+xcJIA9s6fGpgrKGbNX0jBnIbTs4eLVTLEmKkt6/nxKga3QIVqlE/Dx6/1+v1QU2KEWcx1CJrIox9oMV8YxmJq2DzrDAIZDRNKzeg9zUbwHZCavUWnFyHQapL5o36uG8pCLdoDlqu1Tp26jqOX4hRI/0JAfwGxh74wzJoLZPRBDrIaWN9tkuM0LYLuH1NtT7mMXZWVRkms5NGpwmqn6qnbDDss9Fm1YK7PmjQQVkhZbXKd2qJXEwoRgoJraZDehMM8hQyalTBWqw5NToTDQMEQoPROdRS1+MnCXsxvnZxsoUnjmgsDqfgTZM77DT8W1oNaNzYIgNUEbr8XDRl35IwLWVyQ+sGLUts0o/KqBg3KoQ2T8FIt0X7iO77y3CwjcFuB+4/xo0d+HzexBN61KdKNG4ErznCQRTLqaFp9+CPeUnqKlMQBR1kSaX3ZaqyLjiFz2TV8GwlhQYCFUzoVNSSrOinVOgfCj2N/j3FQuAy+lpS6MFd9WmRllQpBZWR6UFVlZnGenpQYaFPV+nq16Hiiiqj6rQNjI0Cl+uTIhqLyACLlldSX/KMj5K5Z47jRTaQF4yRCGYefKXBx3jqjkLmn0JKE7oKoEy6EhuLDOlyw6tyKkitn/pgVsIkGpVJQCkCCX96d2LXudGAj1RLN/xb2K4AmQqv6bLoCSdDUruDf6psdaXHTWFOiXs0kr3ToBg1hBic+zQUCXQ0tpGQDDzPA5UaXAZEcUyfWiMIDIdUN8oB/54ETrG6jRL/put5TYeuAtD+PqAA9RSNxp2taoI7MPS2uC4Jk/emGIc+CxxMWk3ujeZ3um3B3YkRgm5M1qButAycLKpaUOZJ5bMBGIB7XdPDKF7llmv0HMVTpE5WflajS99nNYyTUZBHN4VO7g0RYJzWqG5jWiDphynSVoqzSF4oQcqyWhuWMG+0rkNYWa9paJuaWq/1qTU2hhWtjcWUhjWNTrlgwqyp1QG40Ea7bOv1gxvdJfRqVRVmRpP+tFyu4JW0nZN2G83GsEZZUye1ntQd1ui9LGn0FeorY31qa1QvmZVqdTzdVWmv1pfpxFbvBJNan+VEeoO+bGKUDd1kHaMC7QLrwnZBe2mPg9eK0W5Zknukjyntdg0UZm/wGqnbxw/w2mFNr5JOEVeYGAHpSmSF6aU+yydJ5AbXB+o0HU7oUkFXf0WrLeHJpFTVPzGFaFPaGXBStQKla5hEGcp42kBPtI0M34hTbzw8WLFJI110KLPJHE4xm3BUlc1Ky3A6rXTCVXqBSwMs10/fo0JjPIiz1DMTo003xNiA8tlsuM0az9JrFT3t06ELC4Q1/QJ8Ar7BFLQ8Zi2gk2Xdf8GkExPACs36ayzj2IX/5LMmzjgVuS4xjH3MhsANruAknupRImelkkpvRItbjEOHgqWUCPojwIgrCxPMAsM/RSr12RSWYhxTLiUgPpK7NOk/7tJ0QR/Kx3w/yw+YlYJeeqUDs9I61KdCh64YvnE+Lkks+Y8HTnmMVLeyDeMQp9sTCZdLSvCmi52ejCsAZoqny9BP8K4q7E2DsmjQf3Vo+ZRwywMNNjKXbxjGBt6ZU2KMN3V9cUbqdJieuLJAMfaoZhU8xRqbMTU+ILp/LlOM+DHelq7eKHQzFsa+fi7WgUXKwITuN7gY6RhRRh0dI1cp7YjtFsNkFE7dO13VwIzdqMljHOq6cRhxKXFF7RQKlFmMgiWgSooxxFToG5UtiNBFCiigjh22TPQTJn2a6h5qQ4x7EOMp0bRhE5RkjtjEiGnlSl8btgyME3q0rGkDLibCxTTMPzaMzGT7jHUnXfsJns5jPNXd94TIMmkONQ1I0aNNAyNWOh/pGM1K16zS0RxUn7dMjHgXaIFNPHBxw2Mc67pxGLFH3jBVeqzdXeY5TYx1TWtjXsjAiAuJ6I7obRzqI+WqhkZWHtcGg9rAwDjANyV92OYxVsh4UJvbMdKTzThAIYNqFfOgToxDhrFGRrWmN8YR6DGo2zHSSm94jBOyNivtzFH1shvj6IYdsDBS3Xpoz26MBDHiBWvZjnEIOq1tGHHIHzswatS1m+EHYjTXx9wY6eu6xWFsEHtUyQYj0uI6NcNYk2iPZCp6YJSMjmnDSCs1O7Wz0rXuaiyMeop/wDlshlHXbe6BsWpC0DHSJqBnK/EYOyNJ9wEcxgbNuTZobCmzZDvdHISJNjdG1njeGtEv01SdnpxsnU0VZVompS4MG1NiYlwTOhpQalVPjLioKdU5jEiPvjnjrdGslLKB14aFkaqHA9qpfoBipCsvF4Zuuv90YFSoHZecGCnxOjNNxIjXY6Bow9hlYcKKtGuIEMbMLoxzgzIOQW6MKun0OsTASOPAAWmWMS1OqBcqsWtw6MQY6gYDnjP2ydkAw48WGWqEjqOtKotgeIwNMtdadO0OLhmNUM3OFCu9IDxGs1LWgHITb/yKNPX+1WnqwVl5recGNDKCIIEtI6NuHbjHLowQOg3apGNhhLCgBjGXNsS4BkKKGsU4BR/DllE4jFKHTjlKUHMbUJUw9S7DaWuBNV7QftFe89aIHZeMKswI6Fow6xfQpF67Tn0j8/L1MRlBmZUWWfWR2hCKcFgjTlpX5Ia3RnlNLZe0mzaMRqUoCgSOOBYqLdYkuGRF575TCBz1SZmM7pjTrQLzfgvjnHUMvJKsuxZGqXHTkkpQSo9uW7iZs60LjRtyYUQKJsaoZCzaYxJ5LT+9uPIRSgVXB59Flx9YXFkdXJvb6XL/zymV8mjw/4Li/wGZGNEIb96s5QAAAABJRU5ErkJggg==">
            <a:extLst>
              <a:ext uri="{FF2B5EF4-FFF2-40B4-BE49-F238E27FC236}">
                <a16:creationId xmlns:a16="http://schemas.microsoft.com/office/drawing/2014/main" id="{14D46D99-F41E-4DB5-AC4D-013484DAD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660" y="2847206"/>
            <a:ext cx="2143125" cy="101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ta:image/jpeg;base64,/9j/4AAQSkZJRgABAQAAAQABAAD/2wCEAAkGBxAPEBUSEA8VEBASDRUREBAPFxASEBgQFRUWFxcXFhUYHiggGholGxUVITEhJSorLy4uHR8zODMtNygtLisBCgoKDg0OGxAQGyslHyYtLS0tLS0tLS0vLS0tLS0tLS0tLS0tLS0tLS0tLS0tLS0tLS0tLS0tLS0tLS0tLS0tLf/AABEIAOEA4QMBEQACEQEDEQH/xAAbAAEAAgMBAQAAAAAAAAAAAAAAAQYDBAUHAv/EAEEQAAICAQEDBgoIBQQDAQAAAAECAAMRBAUSIQYTFjFBkSJRUlNhcYGSodEHFCMyNFRyskJzorHCM2J0wUNV0hX/xAAbAQEAAgMBAQAAAAAAAAAAAAAAAQIDBAUGB//EACwRAQACAQIEBgEEAwEAAAAAAAABAgMEERIUITEFEzJBUVIVIkJhgTNxoZH/2gAMAwEAAhEDEQA/APcYCAgICAgICAgICAgICAgICAgICAgICAgICAgICAgICAgICAgICAgICAgICAgICAgICAgICAgICAgICAgICAgICAgICAgICAgICAgICAgICAgICAgICAgICAgICAgICAgICAgICAgICAgICAgICAgICAgICAgICAgICAgICAgICAgICAgICAgICAgICAgICAgICBq67X1UAG2wVgnALHAJ8Upa9a95WrS152rG7T6RaP8ANV+9K+fj+zJy+X6ydItH+ar748/H9jl8v1k6RaP81X3x5+P5OXy/WTpFo/zVffHn4/scvl+snSLR/mq/ejz8f2OWy/WTpFo/zVffHn4/scvl+snSLR/mq++PPx/Y5fL9ZOkWj/NV98efj+xy+X6ydItH+ar96PPx/Y5bL9ZOkWj/ADVfvCR5+P5OXy/WXR0962KHRgysMqw6iPRMsTv1himJidpZZKCAgICAgICAgICAgICAgICByuU2z/rGmdAPCA30/WvEd/Ee2Yc1OOkwzafJwZIl5POM9BG0kATACAgICBBgTA2NnaM33JUvW7geodZPsAMvSs2tEMea0UpNnsNFQRQqjCqoVR6AMCdqI2jZ56Z3neWSW3QjMBmAzAmBGYEwEBAQIzAZgMwJgICAgQYHlfKvZ/1fVOAMI/2ieLDdY9hzOPqMfDZ3dJk48f8ApxpgbJAkwECICBMCIStvIigVJbq3HBEKJ6+BbHwHtM6Ogw8U7uN4rqIx02+Gx0yv83X/AFfOeh5GPl4z81k+qOmN/m6/6vnHI1+UT4zk+p0w1Hm6+5vnHJU+UfmsvwdMNR5uvub5xyVPk/NZfhHTDUeRX3N845KnyfmsvwdMNR5Ffc3zk8lT5PzOX4OmGo8ivub5xyVPk/M5fiDphqPIr7m+cclT5PzOb4R0v1Pk19zfOOSxo/M5vg6X6nya+5vnHJY0fmc3wdL9T5Nfc3zjksZ+ZzfD5PK7U+TX3N845LGfmc/xB0u1Pir91vnHJYz8zn+Idnkxtu3U2MtgXCoCN0EHOfXNfU4K44iYdHw3XZNRaYt7LLNN2CAgICBVuX2zucoFoHhUtk/obgfjg+yamrx8VN4buhy8N+Ge0vO5ynaJKAwECICBMD6RSxAAySQAPGTwEmI3nYmeGJlc+UGNNpqdIp47u9Zjtxx+LZPsnqPDcPDG/wAPA+Paqbfp+ZVqdd5gjcI3CNwgICAgICAgICBZeQh+2s/lD900dd6YdrwT/Jb/AEvE5j0pAQEBAx6ikOpVhlWUqR6CMSJjeNkxMxMTDx3aGkai16m60crnxjsPtGDOJkrw2mHosV+OsWYBKLhECICBMAISsXIjQC3Uc433KV3yT1b5+7/2fZNvR4+K27R8QzcGPb5Ytsa3n73s7C2E/QOA+ftnr8FOCkQ+Y63N52a1mlMzVICAgICAgICAgIG1otnXX/6dbMPK6l948JivmpTvLYxaTLl9NVg0PI5jxus3f9tfE+8flNTJrvrDrYfBZnrkl3dl6HS0MUp3ec3fC8Lefd9I7BmaN885J6y7ODRY9PG9IdaUbBAQEBAQKH9Iez910vUcG+zf9Q4qe7I9gnO1mPrxQ6nh+TvRThNF0gwECBAnMBmB6DsnZNtezilYAuuG828cYDdmfHu/GdvQ1jHETb/bzPitsmaLRj/0r+o2Hqq/vUsR40ww+E71dTin3eMyaDUU71/8c9gQcEEHxHgZmiYns1ZpaveESVSAgICAgIExvt3IiZnaHY2dyb1F2CRzSn+Kzrx6F6+/E1curpTt1dLT+GZcvW3SHfr2LotIu/ewYj+K0jGfQnb8Zzs2utMdZ2h3tL4RjrPSOKWlr+W9SeDp6i+BwZvAT2Dr/tOZk1sR26u9i8Ott16K1r+Uerv4NaVU/wAFfgD4cT7TNO+pvf3b+PSY6ezqfR1+Is/kf5LM2in9ctfxHpSNnoc6bkkBAQEBA523tANRp3r7SuV/WOK/GYstOOswy4cnBeJeSEEcDwIOCD45xZ6dHoY6xugwIgTAYhLpcntn/WdSifw533/QvE9/Ae2ZsFOO8Q19Tk8vHMrFtnllZRqXrrRHrQhTnIO8PvYI9PDq7Ju31E1naHksmrmt5iGfR8vaW/1anrPjXDr/ANH4S1dVX3hausr7w69W09DqxjfqsJ/hswG7m4zZpnj9srz5OWNpiGDV8k9O/FC1R/2nK9xm3TWXjv1aeXwnBf09HC1vJXUV8UxaP9vBu4/ObdNZSe/Rys3g+Wnp6w4t1LId11Kt4mBB+M2q3i3aXNvjvSdrRsxyyhAQOzsrk5dfhiOar8pvvH1L85q5dXWnSOsunpvC8uXrPSFgZNDs4ZcjnMcM+HafUOwd05WfWTPql6XR+F0r/jr1+XA2ry1usytC80vlHDWfIfGcq+stPp6O7i0ER1v1Vm+57DvOxdj1s5LHvM1LWm07zLerStelYY5CxmErV9Hf4h/5H+Szd0XqlzvEfRD0OdJySAgICAgQRA8w5Z7P5jVMQMJb9oviz/EO/j7ZydVj4b9Pd29Fk4se3w4U1m4GEIgTCVy5MKNJordWw8JgRXnxDgve5+AnQ09eDHN5cPxPPG+0eykMxJJJySSSfGTxJmtvM9ZeXmd53RIQQN/Qba1NH+ncwHkk7ye6eEyVy2r2llrlvXtKy7P5euOGopDDy6uB908PjM9dVPvDZprfssmk2totaN0Mjk/+O0AN7A3X7Jt488e0s++HNG0/9auv5I0vxqY1HxfeTuPH4zex6y8d+rRz+EYr9adHAv5M6pWChA4JwHU+D7c8RNyusxzG8uTfwrPW20R0WDZ2wqNIvO3srMoyXfgi/pB/vNDUauZjvtDt6LwqmPvG9nE23yzd8ppvAXq51h4Z/SOwevj6pxs2rmelHp8Gg265P/FSdixJYliTkliSSfSZpTO87y6MViI2hEhJAQghK1fR3+Is/kf5LN3ReqXO8R9EPQ50nJICAgICAgVvlzs/ndMXA8Ok748e7/EO7j7Jq6rHxU6NvR5ODJ193m05MO5IRJQiBn0ema6xK1+87hR7e32dctSvFaIVyX4KzMrPy81K1JTpK+CqoZh6AN1Qfie6b+otwxFIeN1+XedlMmo55AQEBAQO3svlRqtPgB+cTyLctw9DdYmame1WxTU3quWyeWWmuwtn2DnsfG4T6H+eJt01Fbd27j1VLdJ6NzlBsVdagHOMhXihU5TJ8a9R9cnNi8yuzoafP5Vt4jd53tbY9+lbFieDnhYvFD7ew+gzl5MNsbsYdRTJHSWgZjbBAQggIStX0d/iLP5H+Szd0XqlzvEfRD0OdJySAgICAgIHzYgYEEZBGCPQZE9SJ2nd4/tbQnT3vUepX8E+NDxU92JxMtOC+z0WG/mUizUlGUgW3kBoQXfUPwWtd1SereIyx9g/vN3SU6zaXN8Qy7Viv9qztnXHUX2W9jP4P6BwX4ATHktxW3eQy347btKUYyAgICAgICEupsjb+o0p+zfKZ41PxT2eL2TLTNarLjz3ovWyeU2m1i83YAjsMGqzBRvQrdR9R4zcpmpk6S6OHVVt26S5e3uRfW+l9ZpJ/YT/AGM182k96uzp9d7ZP/VNsQqSrAqwOCrAgg+kTRmJjpLpxMW6x1fAkLJhCAIStX0d/iX/AOOf3LNzReuXP8R9EPRJ03IICAgICAgIFd5R8mBrLFsFnNsF3W8HeyM5HaOrJmtm08ZJ3ben1U4omNnE1HIla13rNYEUdbOoA49XEtME6Pb3ZreJbRvMNTo5pf8A2dP9H/3K8tX7Kflqt/auu0+l2fzGnvS128AlCpPhZLsQCccMjuma0xTHww5Wt1cX3tv1lRZpOQQEBAQJgRAQEBAQlZNg8rrtPhLc3VdWCftFH+1j1+ozYx6ia9JbOLVTTpbstmq0Wk2pXvow38YFi8HU+Jx/0fZNm+OmaOjs6bVzXrWeih7X2RdpH3bF4H7rj7jeo+P0Tm5cNsc9Xbw6imWOjRmJnIFp+jv8S/8Axz+5ZuaL1y5/iPoh6JOm5BAQEBAQEBAQK5y+/Av/ADK/3CYNR6GvqumOXl85rlEIICAgICAgICAgICAgbOg19uncPU5RvgR4iO0S1bzWd4XpeaTvD0HY+3tPtFOZvRRYRxrb7relD4/R1ib1MlcsbT3dTT6ved46SrfKTkw+ly9ebKPH/En6vGPTNPPppp1r2eg0+si/6bdJV8TVby0/R3+Jf/jn9yzc0Xrlz/EfRD0SdNyCAgICAgICAgVvl/8Agm/m1/umvqfQ1tX/AI5eYTnOWQggICAgICAgICBMCICAgSpIIIOCDkEcCD6I7djeY7L3yX5WCzFOqI3j4KWn7rZ7H9Pp7f77uLPxfps6On1O/S3dg5UcldzN2mGU63qHEr6V9Ho7Jh1Gm/dR6HS6z9t2D6OvxL/8c/uWRovXK3iHoh6LOm5JAQEBAQEBAQKz9IP4M/zk/vNfU+hrav8AxvMpznLIQQEBAQEBAQEBAQEBAQEBAu/I/lT1UahuHVVa37WP9jN3Bn/bZv6fUftssmj2GlOqa+rwQ9ZV07N4kHK+LqPCZ64Yrfih1bZrWpFZdiZWEgICAgICAgIHD5YbPs1On5uoBm51WwSBwGc8TMOes2rtDBqKTem0KR0N1vm199Jp8vdo8pkOhuu82vvpHLZDlMiDyO13mh76fOOWyHK5EdDtd5ke/X845fIjlcqeh2u8yPfr+ccvkOVyo6H67zI9+v5xy2Q5XKdD9d5ke/X845fIcrlT0O13mh79fzjl8hyuVHQ/XeaHv1/OOXyHK5TofrvMj36/nHL5Dlcqeh2u8yPfr+ccvkOVyoPI/XeZHv1/OOXyfByuVHRDXeY/rq+ciNPf4OVynRDXeYHv1fOOXyfByuX4OiGu8wPfq+ccvk+Dlcp0Q13mB79Xzjl8nwcrl+DohrvMf11fOOXyfByuU6Ia7zH9dXzk+Rk+Dlsq9cl/ra183qq8FBhLN5G3l8RweseObuLiiNrN/DxxG14dyZWcgICAgICAgIHM5R6tqdO1iMFYFBvEb2AzqpOO3gTMWW01rvDLhpFr7S4l21LFq3hrCQdRXWXejmyobJJAP3hiYJyTFfUzRjrNvT7fL7//AErN1Oa1u/v6kVmy2oKFG4zHyQeoSeOYiNpIx13nevaPZ9anlBaukssG41yX8yrJlq3PAllHqJ4dhBkzmmKbldPE5Ir7bbs1O3WfUtWuOb+p76tj/wAu6HPH9LLwkxmmbbfwicERTf8An/jFye2g1zVk602O1e89PNKFzu8RvgcMH0xivNvczY+H9uz721tJk1PNnVHToKFcbqB2LFmHaD2ARkvMX232MWPem+2771O1rNMEssPPUPUArqu5Zz2MrlfE3V6DJtkmm2/VWuKL7xHSWprtqaisqLdQlL/VzbubgYM5chax2k44cJW17R3nZeuOk9o3jd8WbXsa11s1Z0pUV7tS1rYd5q1Zs8CeBJEr5kzbabbJ8utaxMV37s122rq3sY21uleoWrmSN21gQnFCD15Y8MS3mzEz1R5NZiI29v6btd2qOrarna+bVFtxzbBtxmYbud7rwvX8JaJtx7Mc1x+Xvt1c3UcprAmq3QN+u5U04xnIJKk+n7jmUnUTESzRpY/Tv7x1Zdo7XPOqDqjp620iWjcRXJZieHEHsxFskzPfborTFHDvtv12ZNNtl0v3LH5yg1VYu3dwiyze3Sw7A2Meg48ctGWYvtPZFsMTTeO/wzNqdS4v5uxENF7gbyb28nNqyjrGDxPGTxWmJ2nsrwUia7x3Zdna21aPrGotQ1mhbAEQoRkZxneOevEtW8xXe0q3pE24aQ09Nt62yjfwquNbXUVHhAVuyY9u62PXmY65pmu/8sl8EVtt/Db5Sa5qeaAu5lXuKvZuhyFCMeAPpAl815rt1UwUi2/Tfo2thXb9ZPPnUDfIDsnNkcBwxgZ9cvjneO6mWNp7bOlMjGQEBAQEBAQEDS2tozfXuBt37RGyeP3HVv8AqUvTijZal+G2742tomuVdxgr12rapYFl3lzwIBHDjK5KcUJx3is9Wrdsl9QEGqauwJaX3URlUruFcHLHjk5z6JWcXFEca8ZYpM8D5r5P7u4vOlqarS6VMAcAoV3d7tAJJ4yPJiIiN+ifPnrPuxaTk0KkrVbDlHsLMRxZLEKbvXwwNz3ZEYNo6SmdRNpneG3snR6mkKj2VNUlYQbqOthAGBkliPhL0pavSezHe1bdY7o1mgv583UWVqWqWthajMMKWIIww8oxek8XFVNcleHhsi7Y3PPvalhaBVuLWBuorEYdgMnwj2HsEmcfFO9iMvDH6YfWzdlNWwey3nWWkVAkYO6GYqSfHggH1ZiuPrvPUvl3jp0fD6DUJbY9NtYW1lZhajMwIULwIYcMCVnHbimYTGSs1iJjsxW8nEZ3sD7l7XGyu5R4S5AG6R1MOB75HkRMzPumNRaIivsxaGqy3U2WrecKRU2at1GCljuqScnBJy0RW02md1Iz0tXhivZ9abkyiNSxfeNVTIwxgOzFjvHj2b798eRG8Mk6m20x8mn2NqKd003Vll060nnUYjdRmKkYYYOGx7I8q0dYROWtulo/lu1bLy9rXFbBdTXW6BcL4AbPWTwO97JeMffdScm0RFfZGytkcwlic4zixyQX4sF3QoBPbgDrkUxcMTHynJm45iduz5t2Ir000u+9XUULAgfaBBgA+IZwfZJnHvERJGWYtNo7tfV8n+LGhlqDPTYEK+AHqJOcAjrGO6Uth+q9c/bi6vu3ZmpbcdtQjW1276ZrIrAKlSMBs9vXmTOO09d0RkpG8RHSXU0K2hftmRnyeNalVx2cCTMtYmI6sVpiZ6NiWVICAgICAgICByuU1jLpm3GKMXrUMpww3rFBwfUZjyz+lhz78HRy9o6y+iu6myzfP1Sy2i9fAs8HAIYDhvDeHETHabRvEsV7WrE1mfbu2dgVjfJFeqT7Pi2pclGJx1KWPH2CTi/tfB/aNuaZxZWy6m5Ft1C1sqsu6AVP3QRwOQPjJyRO8dUZazvG1pY6NcdPqLKne6/FNW4ArWNklySd0YHYOzqkRbhtMSrFuC81neWDR627UbtS2NWbbtRY7nHOLSlm6EUHgDkgejBla2m3TdFb2v0j5lh2pqbNPzlR1NhrDadudJHOIHsYOu8B5K5kWma7xure003rMsiaqyzTXsmosaukF6NQAEd8ISVbI8IA9uBn2SYmZrPVMWtakzEztHuyay96q6qm1Fh5xTbbbgNaKhugqm4ueLMozjPEyZmdojdNpmsRXeWsde+al0tlzlNRYGTU5VmxXv8ANkkZPAcCerIleOekUV8zfbgme/u+tsbXLhmpscK2hY7oJVltW1B1djDeIMm9+vROTJv1ifb/AK6mwKgHYivUp4PXqXLKTnsBY8ZfF/bLiiPaJaznUm/UvVd/pWIBRZxqZeaRiB2qeJ4iV/VMztKk8fFaYnt7OpoTzpTUBiFfTABD1cTvZ9fZMtZ3/UzU/Vtdx9HygN2uCq/2BD1KBni6gNv56scGAmHzd77R2YIzzbJt7MWzNpWjTtXdYd6yqxtPdk5JG9lCfLGMj0eqK2mKzE/0UyWis8X9M+vex9NRat9iO3MIwrYAHnGQMSMdeGMtbeaxO615maRMS2GS261qF1FiV0VoHdd3nXsYZ4tjgAMdQ4kyZibTw7rbWtbhiezX2drruerra0uq6i+oucAuqICu9jtBJHDxStbTvEK0yW4oj+ZdPQ3s2q1CliUQVBR2BipJx3iZKzvaYZaWmbzDqzIykBAQEBAQEBA1do6IX1mtiQCQcrwYFSGBHtAlbVi0bKXpxxtLRGwVIfnbXueyo1F3K5CHsUKABx49Ur5ce6nkx13ndtaDQvUSW1FlwxgLZzeB6RuqJNa7e69aTX3ZdXpFt3d7+C1bFwceEvV/eWmIlNqxL5p0IW17QTvWBQQeobgIGO+RFYid0RSItNmpZsCogBWdGWyx0sRsODYxZhnGCuT1EeKVnHG3RScFduiathVKuCWYm5bXsc5dnQgjePi4YxEY49yMNduqLtgVMHCl6ltxzi1NuqeBB4YwMg8cdeBE4omNicFZ3fLcn0woW65WTIWwOTYFbGVyQfB4Dh6JHlRtHVHkRt3ll0+xKqzWV3s1O7gk5LO4IZnJ4k8ZMY4jZauGsbfw+NXyfosd3wVayvcYocDrB3seV4I4+iJxVmd0Ww1md2xoNE9RJbUWXZHAWCsAerdUSa1mPdalJr3ndrarYQsd2F9iLaQba0KhWwoXrxkcABwMrOPrvEq2w7zMxPd0fqyivmx4K7m4AvDC4xwmTaNtmThjbZqjZFQSpACopdWrx15UEcT25BOfXK8EdFPKrtEfD5bYlJ0/1dgWQZwT94HJOQR1HJjy4mNpTOKs14WBeTtYdWV3VVKE15BRmrUKjNkZyAB1deBK+VEdlPIjfuza3Yy2Pzi2WUuVCu1Lbu8o6gwII4ePrk2xxM7rXxcU777D7Ep5pKl3kFbb1bISLA/HLb3aTk5z15iccbbE4a8MQz7P2elAIUlizb7u53nZjwyT7BLVrFey1KRVuSy5AQEBAQEBAQEBAQEBAQEBAQEBAQEBAQEBAQEBAQEBAQEBAQEBAQEBAQEBAQEBAQEBAQEBAQEBAQEBAQEBAQEBAQEBAQEBAQEBAQEBAQEBAQEBAQEBAQEBAQEBAQEBAQEBAQEBAQEBAQEBAQEBAQEBAQEBAQEBAQEBAQEBAQEBAQEBAQEBAQEBAQEBAQEBAQEBAQED/9k=">
            <a:extLst>
              <a:ext uri="{FF2B5EF4-FFF2-40B4-BE49-F238E27FC236}">
                <a16:creationId xmlns:a16="http://schemas.microsoft.com/office/drawing/2014/main" id="{274B50AB-0E79-4B19-974B-35F8ED47A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637" y="230029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ata:image/png;base64,iVBORw0KGgoAAAANSUhEUgAAAUUAAACbCAMAAADC6XmEAAABpFBMVEX///////6ioqKKiopmZma+AAD7+/v///uSkpL///rh4eGzs7P//f/Q0NBFRUXp6emEhITy8vJjY2O6urp+fn5LS0v57ez76gbkranmtrO7AACbm5tTU1Pn5+f45wP///Z2dnb68fD14uHty8nx19Xfm5bWfnfUdW7y2tjiqKPvz83OW1Lou7jFLBfHOSnbj4nRaF/EIADMUEXckozJRDfHNSTVeXHLTkLQYlnNWE3JQTNidwCduRj//+1UZgDYhX+0zEZ3kQDI2X1WawD//+a4z1xkfQC/0mzw98zp2g3FKBDr7tLh6bGttJPT4ZOpwylufDlyiQBlbzuJog6hmwB9hlTm8sXHzK7Y3MWMllVRTlmNlmjF3l7I2IXKzb+Rk4W+uVrZ14va16q+t4abkz7AshLUwACjo1+5sDBvbADRyWn++8aKggCyogd5hUSPlXbE0Yq6yHGsraC1v6jk5tZFWgBtdkWdvhH69ov87VLX1Vz68Zz8+oH09hn8+rj39mr88kdebiMpKiqBiWyXjjCvoHbX0kXozAvOyQDMtj/o2qeus29aCIANAAAZDUlEQVR4nO1diX/bxpUexMbASOA4SlIIYBLBuAgeIAnwpmyadkzbEuXbaeysNt1tUrtN3Rxt7Y3TnN5tk+z2n9733oAyJVO2KEGRzOL9JIIkBsDgw7vnzZCxuSdFUSQkRYEPkqJpiqocdJ9eZLIUJqlMU6wMxV2ThOhJ8K+q0kH35YUlkGgJRFtVWSbQuyBJYgieyphmWUzDTwfdpReQNKnftzSNWcOrZy+sWCDS8CGjGUmTLDAp0tp3l85eO3cbv5EykZ6ZEENleP/ds9eu3Tp1G/AEBXnQfXrxyFKs/sqHF85eO3363HkL/EaANaNZiNxta+WLS4jh6Vun1hVVBc2Y6cUdkiJpQACZNbx8QWB44/xnC6AkFS3Ti88nRE4FdgNBtrgyvAx8+CVieOrxXzjj6OxomV58JoFfDf8QnGjwr6hW//2rxIiA4c3P1xhCC46OkinGZ5JqSagMASlVBQ9x5TIpxFvnTj28YoHjrSqKSjAfdD8PNxGKGOwxFazK5Q8vCAwfrw9V0IgWuty4N9OLzySUaJBa0oxrly+QQrx45oM7Fnk4oomaceLzCXMNGpOGVy9cI4V4Zn2NocnGb1nmcO+MJLAsmtJfu4qMCMJ88zcWaUTUlyrYGwUhziT6OYRyC+7NuxSqXHz4+dBSJM4x3U0pb3gBQ53J9DSSxskuTQJusxJGvPFwfU2VwN5oyH9ocjQyPBkvbkNjEDWGPuK7FyhmfvyRdbC92n/iLx9Pm05YKK/9y5fArIBl/nUfrfV8C+/CW0deS5XefPs4KL7+itCIp67fVmm0b74zsgtH3jyaKr3+6nGm9ClYAY34P31hUwDJg77T/aSFI0d/9Wqq9N/HMfWAPuLFx1fImqBzON+WBFB89diJd06kQu/gid7hK1cvnUWzch1Ms4oqUZt3Nxt58aXUzkbx8xqpRAhW3mEY8anoOc75qGnaKFpom8lJBGm2LE3D7MPcD98LFHkq58J4xbpM+ZuLZ/6qKCrIMnCiGKaaa2ZMgxcpZNGQE5WEE8HBQVDBv8HMDUU0Y3ZMRwMv7LHLKVMqKGI4p0mA4vCLS2e/JC/RQi9RetpLfPmVl1KgI2/sscspUwooiuAZEzb9L8jVPnNzra9isgFM9FaNeOJkGk7p26/srctp095RlFRKdgEnQrzy5ZdoV2hkykJ7bc27XRGUAi8qGCdLmvU+eji3Lj68DdhpLPETp6C4d1OWjjFMkdLQixqWOagAIg7YPwaVaKk0AMie2JQ5pxRQ1FCeUZwxXvn1HWBELLAT41MZijslDRCTVtDDOXdmvW/RUAEN7ynWv0rNcRoSLQIWVInrDAeoOOW0KZLJeHGnJKl9HCy9dfHmA0vFEiZMyapUAv8vAuLuUZRE7gHrjDGbCK72wzVJwpoHRRRGaJoYlsZ8BHwz18nu3aOI4/MAIZPQxQGV+F9riijetiz0H8Vwn6pgfhHtdYbiNKLaBgjwJGvtQwDxvABRIU9Rsvr9IVK/D9aGc2TLtDt+qGj3ehFYDkIUDVwcMCxnblI6AqcPqIBZf+W7R98DPfr6fh/bqHPuOe5FL1I1E4nzw8+FNNPogHb/m6+++uGHpcXFxaWlb7/95jsLZH++B1N3jSKlGyRyts+d+dyC96KQybr/9Tc/AHzwhy+Li6tfPRriZKvxgfzQxW97p12jaJHxWPmQQHygYNAnaYrUv//oe2LDhODt0s+PVtTEuvBXjqVAR46kisHeafcoou0dXr1w+tb59T5xoYKu4sqjr5AHN6G4uvq3FUtkGhdeOpIKpYrB3mn3Eq2qVv/qhWsQsfQxViEB1/pfCxBJlmmD7wDGfsqj+odLLewaRazNvnz2y1unHg8lDQwL+oTW8JFQiQmM4uXbbxeXfvqxLw5L5e75IQNxVhQlGp4HQwz+tPU+hCw3Hq+RxqMhZws5cXELiolu/D+Lc4Up2lzOoZyVFyXyZ2jm/RqZ59uU68Y5BZKyAoaFwFtc3Irl6v8OEUXpEKG4sHBiYa904sQJOtXMKILTQlOp+lfP4iwqsr4KFWmTUlx8ihDIpaV7ly2JHyYU+RuvpEHHULnMiiIJMyhBjQaebzx+gCJO+QaNrSQ+ziQvbqD48x/7HHMUh6Zghx87evT1vdLR13+Fg7ozokhJGg2nia9cugYxyx1m9RUUb0yGfffDFI0o3i8t/XR3jUJEAHLfgJmNeDqEp5oRRUq7aphSfBfl+QqO9KmUlGBK/9EPTxhwQqCFlK/e/UjSxkP880azoojyCD5N//LZa7duXO+jPlQFcynDb6ayYfIFKEYVFeM8grgbXpQgaF4BpUj2GV0fYTHAQi9Nw2+M6r1/KtsMrb74NLtexAG+4YdCnjUI+nDKpIKO5Mr3U7nwCYqYM8MT7N/dHBTNHLtgOR0jeT7/ADQ0FYZZFsTR2vD7xS1Ry6b39/5paYfHQqdLM8cuODwq5Pk3qkXVTBi2KPAWUPz2iW+zAeOYF+/+Q1U0NaUpDS96zRjgZaG/fX7dwtSrqKqTJJBWtC5PM+NYolc/vQ0oSq+89mYKdPT4PsGxS5o5dgHFhqx44+EQGDCZQ4XKUtP6j8i/noYifPvTe3dwkYPjb6RBr7y8b4DsimaVaFXhFo1W3VYwiKExLLS7wGfW1yJKWdoI/CZelu79fQ1QPGS5mLRoVhQtVUHTcvG6mFMq0Qg+ogiI3v9BsN3iZHZsnI349GMxsCXNo8c4I4qa1F+79OXpG9cfJCoRJVpM15WY9fXq0nS9CGH0J6ABFG1O1yKaEUUuUWr2/BWG41VMQEmpMXQDV35c2irLiZ78+b2PLaqXkOZymYMZUVSttUsgz+sWBDCUH0MkVTIygA4y41aNSCiu3v37A4pcNBqdmSfiu8iMqcOrmJq9g6UjNIuAUNQkC8IYhfHh31a3JhiXCMQ/XaGkRTLG9YvTwsv7RcLl2jGKQptJ74NpObUO4Qp626olVKKmIIqqxPl3P/60tDWpswgg/gOdy4ND8fixdIYen6LXTtL5d4qi1Lc0bmnDdyH0O0OZwiltVI3d/3E1YceNJO3qp5/8HvPcB0jvpJLWnkYCux2hKGaVQtDcJ3n+SNomHNYs1Rr+8efV1Q2fcWlp9d57n4BlmduasZ3rxaQOkSn3cfz5pqrxqe4Kibg1vPyHe/cQSIRw9d6nf/rgTl+aMn9oXghh3BmKNPInSZjgPvd4jQGK05gRSxUVzvv3f/vHP9y9e+/e3bvvvfe7jz/qq+Qp7sMNHBraoV7EYXtJfR9Y8fy6qKOd0ogm/tEid8PvfvufQL/7/eU1y1Lmfy2snaEIIq1yRqblg76o2Z7aDmcXiDe0PJZFK+bgAoxpdvkQ0s6sC87o46pwFSVt28ETjWonLDFeLeGy3ApNM5CUOa+T3yGKWD6C8nxqfTv7jETQiZp5iREHKskqvuM12uaUdmpdLAXk+fSNMw+S0ohpUNKiihQUjmNDsdQ50bx6OkTPQFHAQRucYfo+DVipjFu0gv60A0TdkyZ4UqxdQtZ5PlMQE/RMFHECkJRMFl+5hFHLXGYH907PQFG1SEZBt1kqG+LEoPNrczoqv1d6BopYokiTIkGcIfSjLETGi1PpWdZFEpEfLi2LtU03PhvO5ZB8CvQsFNFXpgUnFZpedeb2i7OUbEr1YDstGnsGihquOqlS7QNVwX+mvjCLd6azUsqO6LXnoIjGmX5NBONnjFrYwSYJZ6CX30pjWs2O6M3nVIHiQgZopJOZflek8QyBzMRsJUDx7bdOnHhnKp14GReR7ePUoIufW5Yoy2FShuJWWjhy8vWTrx15alyCvjh28iUIVYQ8PwD/UUuiugzFLbTw2smjJ7elt99i0pBqj8lV1F4U6/JL08LJt7enf3v1GKMCsYufDXE0gM17nnC3tPDSW8+g/3iDrfw71SpCFKgoaobiLkix1D4ViF0Bn1Ga0+qQ/SaOC+VgavYmrkGCRTZznWrdH8K0NcXP17HyEFeLZhmKMxNOU6Pa4ysg2ZR6zX6oanZSRcHnqQ+waBbXRs204i4oyYeduYOVDRqnVewOuk8vCtGQHY7eJXN3H96mLKMInjMUd0hJIQNsaOj04q+tLN7bDSEv4s/4DWm9obU5H5DfL1JFkaxFpmVdYlYWscxMpP8si7KKt8BVlNQs7pudsP5aUhWNCj4f3rEwVZvJ9KxEqzSpEi40C/Js0W+dZijOSgqoQRW0oigQQ+dG+1dZXTZFwqn3iij4PHVFFDVlEr0L0ogVr50+d32B9a35/q0lKsmickEcqdNoPUQcXZLAqFrqeGgEyxswL6hqGtUs0UD9lLON12ehulcJF7+6duv8FYmjxyM8HWJInMiXTLnSkiAHeJdK8VB7SqI6StsYmtGUZNqfhBUWTPyuoqgWFYsfKPgnHhOtjqL9wnyfFApSN3EmDuHERDEDRB/JT66ITAy+YMclabuhJyymwy2t6SJJ1hdnIYDu4w8Xk7kZV8ZSHa0iajzpVzrxM84gQkcdLoRrp9KKWdgEGjyZPEk/7Mk2RmHHUwgpNqd+i14exNJP4udpBBdJYlBEdELDeY9U3ID/YpqEuC+6PdFuU4eVMfMCaJbS//O1c6duq5wnQCWgJDCIJzSJIsKKHpJG005F1/gYwY3h1wS6cX9Z0i96bsTbB6GAJZX8kARFLXm++AUyCu4Sv5yrJbs3fn4zQWUTV268Vfs4TvDnW+ev93FxY3wE+JuIdBpNS6pCWSIH9BA1+nFy9I6Q9+AzzTQQ/xsdYxLXpORZbygP+l4hone//A9kTRT90lYblwKLIlbBfVryC/d4i6TxWHJfQnYmgpINvciIOx789S/ES5yJcvfxlFxpjAGBMCEKdA6VpktL1gZXaWK6kZQ8AJacgiyWRKw8Plw8mswbyCijjDLKKKOMMtobuSaSo+NriTEvtPFbxxSfQ9yEjF7B0eOhIWpfbdph0gfPtKefukT76VQFxsKQDnPFLsPBIw04smBwxxifwQ5LT443RSccvCa04nQM9MGjvQbuNCYKmm0DdtgmNnKhqUPNC0bSVR1vNdyv+ueuDJQLS7iRDeZXdOoifcyzDm46PMZNJDFoJVDQK9SAbt6Xnemnzsf2+FSjkFWXmdOEtwO8kwqcm7GG7OPhdjGnJ4folcHG4ZwuIbfNHJzGyNk8VxRNGrSbdm4cCFSQ6zZzZBOaLMs15sQBfBnJ4h5yLgtg05xonyZFLdd1Q70k+6G5XOd+NUExhG891uvAxmVx5IaB7LHGqNoWd9vK42GcOYPQHzmsUDNLAI9bqxWYPnBrIbwNaxWBohEacZk1O6wmF8MIn4MndxBhX44dVpRtQ6aL8uLAW67BEYOQLhK6g9gICyY+LEO2OTxkvHTVFygGogcTKEIDQtGNmx0bAOTMBijrHWxol+TI9eUnDyllFEuuWwIuA6GrtexJFF0bUCzhJq7hnYcsHhiC8QBF2OHBYeW23HIcuRdUZG7Ig0AuOPIIIJajQK4KFOFOoxGhCKDZNUBx0PTkIqJYa0+g2I3zy3KD5auDMUeauMPYDkXqwSSKtRYnFINmCTYhdNiUS6xeF3cYw+HF4j6hiPweAy/2om4csQ0UhRT0SNzZaDmKqjI0KtiyEKsqNuixvMxYu+L4LYcNZFsvuAM5dPCBRz3O6i2BYjfqggADinqz0hvA07KrNRaVOeqCqrOBogOnLsUNJ4abj4XkGc9CkXqAvMhtmxOKbuQjijYoik6Z2a02C4An69iwpYOCaUbh/oAIvGgahslLqPo6+hMUi4YB6rnXNHEzgp2VkA1i3xg16VZaAewIWacLbUdOu4x8w115mVAsMrsDSI4lGpWbjSiCrBXLcJuunDei2AMUWaO9gaIL4qAvN1x4bnLOm0SRT0Uxoh4AFeXcgFAsObFHTDgwunBkvlpAxVvHewjJQrXjYH/sS0SogGiWaOqJT1IInRZ7e13axANcnQSUNvItWlG9IkSjC0eDXszXOdyL3guAoQDFkNk90J/5hBd1mpIFKNYj2C6XSc+DmUEU7VEwRtEDjalXGyX5iZjSjhA1aUPmW1FsjFu5QWASii5rR7EpxAvwA02I+qcTUatGFc7bqGxjCfeK4miQz7ddL+m7HwfwUTfldj6fb0ygyJDbjFIpbOF7vVWH/Xm9KHt2pwLNXbsOKPZ4Q6DIBqOCHid6UUgnWZcoH8kDuxWUSl45RhTRwiQocjmAR9HQ4QLGwH6CoiNX80G8DIJahq4ZdhMv7TO5A5tgAhRE0YvlUJfzXsntwYONZZARUCx5vMOSXB20R539MdJl0oB+KSccNZ8+FoSns8yadfqW/BJwGQh2VFM6+T5ygQe5Vh0eeJCr5mUeynIQ+04OOMPu5Kp18nTGbkyryngNjgnsIrlLYS70c4BdBT0dAiOMc4AxC0e5ONFfRbJlJijhnsfsHF4y0FvkfbFcorqfoIgf8nhWPMiATzXiXpIg8JLwNM0JdzRNsnUkm+t84iPn4ltmC57QaaProgWn99SOcd22dWYX0GMBx0LHI6iB2EFvxIXoaBuPsTc1sHXJ1sd94XhBWx874cmxdFRyTXvTRp9Qc3QL8DK+rC2+Gd8hvdkmPjgcVMx1a6PooHvxwpM7GBgvyuzSjDLKKKMJaj/tLRXy2+gzZwfhErjJtdnUYSkfoL8+CIBC5sNr3mE6fvLBfrqRt6W9i7sCY/IrXhs7iQOHuePL2wXKvT3Vw2Czb9MoTH6y2zN1XpCz/DSKZXdKQ6R2Of+88xl55sxmVPLxwK9H3I5rvt8o2LHv++0KC6uwhZjR7nS3ZgsGZdjV2IQEHyWXtIt2OHYMeB1Q3PoIgHq9zWcsbkKg0Jyl8wmFXUqbcnIAbQcfqVNCF0q830Sleglac4c76GRz3SE/zhFNwbFzdMYDn2+cSJ94tR0dPT3H2eqemR3c3dW9nsjvVrFxldcwmHN7zAzCrU+uJ/gLzgRdgavC8YUOXgfOD77lAIIcuqZXKXBnoxcb92MGZn6jQ3Av6LSO+2sTG0zp5XOoQYFcy2O853nVnFzEQL6qs0IlJ2+Vhp6h12FPp4sN6gPK4AZx5FDTsFWHrxtyLoxcu5fL1egUBnPjHMSvejkXRzU8d2vzw+GdhPGLAiwjgO/8ZZIHu+PzTqnU29wLvS7OUIPT1VkPulHEWzfkHMT9xZoJMQlEPPBlRa4UYlZq4fWdUS+XZJMrHvKC3suNooZdbciDiOGNmxCX56oFljfwTXMmGHmXoIJDiwPWMlnBD+s23Ioz8pizJQvsdjgDxinGDisXGXQzbLGoY9vU1G40Cwzwq9u8qYctzgasETDdtxsOC5t82QdQXbdis+JmvWPHyZu8nMvlZNaGjVzW7SpuB6wYMKe+WUFAXAwtA2aXzSbnlQZzZTYI3YoDbG0HJoMnDFoyBKUQMLerw005sh5CAFmjlEUxYrxlsxZ1CON73+fwWvBNeDp+h3ULxZ7EGg02A9kioVH0+bLuYjqd9VrdcicqylG5jPvMehkowkAqisvluMTyEBI3ijpACvdXLQETQNOWUw7hkTiFOnMqEHr3oBc8DwqID6JuNXKgtd3Towqcu4savAcn7aGBcASKtt0JHSDWMx2Up0LHw0+80urWkXudLnajjlrO6GFDHbMkDiuUga1iuPUITqY39Y5uL3Oej8rVLhsUASETb6rioIIIkBftZqtclu0CdcgxywwevUuaFLm/sAxsUK12u8sz2RhHpLvcqAGiXAPQ9JGPw0ONAAengK09TCoaaC/cZdMw4c57cCudEmors6yXbRBqagpsVuhh4jjs6gaAV/NCpkdmI3Cd/AD76Y1YB8/t0ogXUBExsSl3Uwxs0RGnI8TVKNPGx4Qhpgts6kURd+ZFFozxMjwuE+42LOt13oSThZE9YmEDrL2rBzXWdQChho/8rqOhJ03gd+GMLQ/4FDtUg55W7SJAbHhoZhttuIdRUYza7ZzMpueVPF5ogXp2q67fsfN5x6zrYbXglc3JlryHj9If6NW81+6xWtU14xKyLzUNkdtAa0cN3vCduOi1G64cljrmIF8wZFOPw7AasXbgGJ0tRqvWCr12i7vCNLoiYcQGBJVODkS0qR8gi16pVNJZ2S/6rLYchpWSB/1pFvy4VOqicWkPCkW4ZjMEbgtHIOy+HdvMQzvKSfaCcYd6Jaa3mFsp+ct6O/D8imMMWK/m+PWZ9GKDUkq2XcWe1mTQbXokg8KXfDne5JExk7jDjDyUdptHRnUEOgV9BmpqgpXKF+F8XuQyoyIHoAFxcM+pyhFImxH3ggb4m3J9qxfFa7EM/mGiLsdaU9jhGn2q+Zvay5SBM0Bj2nW9ay6PTDQudltuhihOphzqVTnohrw80nuYKY59cl+QbRNjCloPO+SDkmHoGDXkJngaXbnjoYUolOXurrJl4c6TL0XBJbN5VS44tq3tvNA9EG/tMt+BHaqk2yE7qhSe3yohEb54s6Fojqqt/RiwRD9xV2SOltPq0EbxMDwZsQb2ROHsdvWmrsjOzsjyXujuR5Zs1m48oVJqHRqjSGXjyUriz0Uxo4wyyiijjDLKKKP5pf8HmXrl7ELCQc4AAAAASUVORK5CYII=">
            <a:extLst>
              <a:ext uri="{FF2B5EF4-FFF2-40B4-BE49-F238E27FC236}">
                <a16:creationId xmlns:a16="http://schemas.microsoft.com/office/drawing/2014/main" id="{4E141F30-CBC7-41C7-A422-32F9DCA1D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388" y="4971409"/>
            <a:ext cx="3095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ata:image/jpeg;base64,/9j/4AAQSkZJRgABAQAAAQABAAD/2wCEAAkGBxISEhUSEhIVFRUVFxgYGBcXFRcWGBcVHhUaHhoYGhogHSghGxolGxYYITEiJiorLi4wHR8zODMtNygtLisBCgoKDg0OGxAQGyslICUtLS0vLS8vLS0tLS0tLS0tLS0tLS0tLS0tLS0tLy0tLS0tLS0tLS0tLS0tLS0tLS0tLf/AABEIAOEA4QMBEQACEQEDEQH/xAAcAAABBQEBAQAAAAAAAAAAAAAAAQMEBQYCBwj/xABOEAACAQMCAwUEBAoHBQYHAAABAgMABBESIQUGMRMiQVFhBzJxgRRSkaEjMzRCcnOSsbLBFRckJWLR0jVDU4KTVLPCw/DxFkRVY6Lh4v/EABsBAQADAQEBAQAAAAAAAAAAAAABAgMEBQYH/8QAOhEAAgEDAwEGBQIFAwQDAQAAAAECAwQREiExQQUTIlFhcTIzgZGhFLEGFUJS0SPB8DRDROFTYoIk/9oADAMBAAIRAxEAPwD3GgENAJQBQBQBQBQBQBQBQBQBQBQBQBQEPifFIbdNc0iovmT19AOpPoKrKajyZ1KsaazJnn/HvaUTlbSPA/4knX4qn+Z+Vc07n+08mv2n0p/cg8icyTtfKs0zuswZcM3dDYypC9F6EbAdapRqS17sysrqcqqU3yetCu498KAKAKAKAKAKAKAUUAtAFAFAIaASgCgCgCgCgCgCgCgCgCgCgG551RSzsFVRkknAA8yaFZSUVls8/wCY/aOq5jtAGPTtWB0j9FerfE7fGuWpcpbRPKue0kvDT+553e30kzl5XZ2PixzgeQ8h6CuSUnLlnjzqzm8yZGqDMkcPueyljlH+7dX+xgf5VaLxJM0pS0zTPoeNsjI8a9NH10d0mdVJIUAUAUAUAUAUAooBaAKAKAQ0AlAFAFAFAFAFAFAFAFAFAV/EOI6No42lkxsi4H7THZB8dzvgGobwZ1J6VsssyPFeVuIXxzcXEUa9ViTUyr5Z6aj6nPpiuedKc+Xg8+ra16/xSSXkQD7LH/7Uuf1R/wBdV/S+ph/KX/d+Cr4h7OryMZTs5R5K2lvsbA++s5W0lwY1Ozasd47mUubd42KSIyMOqsCCPkaxaa5PPnCUHiSwN4qCqPe+VrgyWdu56mJM/HSAfvFepB5ij6y2lqpRZa1Y3CgCgCgCgCgCgFFALQBQBQCGgEoAoAoAoAoAoAoAoAJqG8LIKJ+arcTCLOR0L/mBvLPiPXp/LgfaVFVO7/JTWs4LtVHgK70+pbGDqmSQpkCEUyMFLzRy5FeRlWADgdyTG6n+a+YqtSmpI5rm2jWjh8nh91btG7RuMMjFWHqDvXmSWHg+YqQcJOLPZfZxLq4fD6a1+yRq9Gj8CPpLCWaCNNWp2BQBQBQBQBQBQCigFoAoAoBDQCUAUAUAUAUAUAUBxNMqKWYgAbknYAVSU4xWqWyGTA8x8zNNmOIlY/E9C/8Akvp4+PlXzV/2i6jcYcGE6mdkZuvJyZGk4JzU0MZSQF8DuHxB+qf8NevadqSpQcZ7+RrGpthlZe8buJSS0rD0UlQPkP51xVr2tUeXJlNbYzFxKZTlZpAf02/dms43NWLypP7kKTN1yjxlrhGEmNaYyemoHofjsa+k7Nu5V4aZ8o6Kcso0FeoXPHPafahL4sB+MjRj8d1P3KK4LmPiPne0o4re6Nl7K3zZY8pXH7j/ADrot34D0uzfkmxrc9AKAKAKAKAKAKAUUAtAFAFAIaASgCgCgCgCgCgGLy6SJC7sFUdSf/XWsqtWNKOqYbwsnnXMHHnuWwMrGOi+fq3mfTwr5a9vpV3jhfuc0ptsp687JQKAl2PC5pvxUZYeewX7TtXVRtKtX4UWUWy3Tky5PUxD4s2fuWuxdj135F+6Z0eS7j68X7Tf6an+TVvNDun5lvylwpreSUNJGxKrlUbJG5wWGBjx++vR7Psp28m5s1jTcFl9TU165Y8m9rX5VH+qH8bVw3PxI8DtT5i9jR+yZv7I48pm/hWtrb4Dt7L+Sbaug9IKAKAKAKAKAKAUUAtAFAFAIaASgCgCgCgCgI9/epChdzhR+/yHmawrV40ouUiG0lk8247xl7l8nZB7qeXqfNq+VvLyVxL0Oec3IrK4clAogXvKnBRcOWf8WmMj6zfV+Hn8q9Ts6z76WqXCNKcMvJ6LHGFAAAAHQAYAr6mEVFbI6CDxnjENrGZJnCqPtY+AUdSaiU4wWWbULepXnoprJ5DzP7Rrm4JSAmCL0P4Rh6sPd+C/aa8+rdOW0T7Kw7Ap0lrreKX4/wDZL9jU5+mTKSTri1EnxKuNz6941azbcmYfxJSjGjBpYw8HsdeifHHk3ta/Ko/1Q/jauG5+JHgdqfMXsaL2S/kkn65v4Era2+A7Oy/lfU29dB6YUAUAUAUAUAUAooBaAKAKAQ0AlAFAFAFAR7+8SFDI5wo/9YHmaxrVo0ouUiMrlnmvHOMPcvk7IPdTy9T5mvlLy8lXlnoc8pOTK2uEoFAFSgej8lRgWqn6xYn9oj9wFfWdlRSt0dNP4Q5r5lisYtcm7HIRAe87fyHmfCu6pVjTjlnfZWNS7qaIffyPC+P8cmvJTLM2T+ao91F8lH7z1NeVUqyqPc/QbKwp2tPTDnqysrI7lg9A9jEWbuV/qw4+11/0122S8TPl/wCJpYowj5s9kr0T4w8m9rX5VH+qH8bVxXXxI8DtX5i9jS+ydf7Gx85m/hWtbb4Du7MX+ibSug9EKAKAKAKAKAKAUUAtAFAFAIaASgCgCgGbu5WNC7kBVGSTWdWrGnHVLghtLk814/xlrl8nZF91f5n/ABV8neXkq8vQ55z1Mq64CgUAUAUQNfy9xtYLKQlWcxMcIgLMxbdQAPNsj5V9N2TWXcOPVHbaU++koZx6voZYcmcQ4jMbi7IgDdA3eZU8FVB0G/iRvviuruJ1XmR9ZHtW1saXdW61Pz4NnwXkCxt8Exdq4/Olw+/mFxpHyFdEbeEeFk8W67Yuq/8AVheS2M77QeQgVNzaJhhvJEowGHiyDoG8wOvx643Fvlaonpdj9sunLuq26fD8vf0F9itjiOec/nsqL8FGT97Y+VLOGE2R/Elwp1YwXRZ+56ZXafNnk/ta/Ko/1Q/jauG65PA7U+YvY1fsvTFip+s8h/8Ayx/Kui3+A7+zV/oI1tbHoBQBQBQBQBQBQCigFoAoAoBDQCUAUBxLIFBZjgAZJPQDzqk5KKy+Aeccy8dNy+lciJT3R9Y/WP8AIV8rf3zry0r4TnnPOxS15rMwoAoApgHUaFjhQST0ABJPyFWjCUniKyDTcvcHvInEqoqjoVdsal8sDODXs2Frc0pa1wawjJPJtkmAwGIUnopIz648/lX0Sltua5UR3NWJyNXVzHGpaR1VR1LEAD5mja6lZTUVlszvL3McE9w8FsgESKzlwNIZy+5UeWSSSep+05QqKUsIwheqtVcU+hp81qdOUeT+1r8qj/VD+Nq4rr4jwe1PmL2NzyFDpsIB5qW/aYn+ddFFeBHq2UdNCJoK1OoKAKAKAKAKAKAUUAtAFAFAIaASgAmobS3YMDzdx7tSYYz+DU94j89vL9Eff8q+a7SvnN93B7GFSfRGZrxjIKAKAfs7OSVtMaFj6DYfE9B862pUJ1XiCySk2arhfJXRp3/5E/m3+Q+dezb9j9ar+htGkuWaqysIoRiNFUeg3PxPU17VKhTprEYpGiWOCSK2JI9/YxzIY5UDo3VSMj/9H1qGsrDKzhGSw0eXc3cv3dlmSGeZrf0kcGP0bB3X1+31461OUd09jw7u3q0fFFvBjJ52c5dmY+bMWP31zNt9TzXKUuXk4DkdCR8DiiyuCqbXB12zfWb7TU5ZbvJeb+5w7k7kk/Heoe5GW+T6D4Lbdlbwx/UjRfsUD+VepFYij62itMEvQm1Y0CgCgCgCgCgCgFFALQBQBQCGgEoDJ848d0AwRnvEd8g+6vl8T+7414val9oXdQ56mVSeNkYevm2zAKgEmxsJZjpiQsfHHQfE9BW9G3nVeIolRb4NZwrkxRhp21H6i7L8z1P3V7lv2Qo71d35G0aa6mqtrZI10ooVR4AYFexClGCxFYNUkh2tAFAFAFAcyIGBBAIOxB3BFCGsrB5RzxyWYNU9uCYurIOsfqPNP3fDpxVqGPFE8O9sXDxw4MRXNk8kSgJ3ArTtriGP60ig/DUM/dmrRWZI2t4a6sV6n0EteofWIWhIUAUAUAUAUAUAooBaAKAKAQ0BU8xcXFvEW2Ltsg9fP4Dr/wC9cN7dKhTz1KylhHmUkhYlmJJJJJPUk+NfIzk5y1M5Xl7j9jw+WY6YkLHxPgPiegrSjb1KrxGLZMYtmt4TyYq4adtR+quQvzPU/dXuW3ZEYvNR59DeNNLk1UFuqAKihVHQAYFezCnGCxFYNEsDlWwAqQFAFAFAFAFAIy5oQ0eXc88lGPVcWy9zcvGPzPNlH1fMeHw6cdaj/UjxL2xx46aMDXLk8g1/suse0vNZG0SM2f8AE3dX7i32V0W6zLJ6XZtPNXV5HsNdx9CFAFAFAFAFAFAFAKKAWgCgCgEajB59xSzurydiI2Cg6VLd1QoPXfrnrtmvmbmjXuqzwsJGMoyky24ZyZGu8zdofqjZf8z93wrsodkU471HktGmlyaaGBUAVVCgdABgV68KcYrCRoOVcBQBQBQBQBQBQBQBQBQCEUIwecc68iElp7RdzkvEPH/Enr/h+zyrlq0M7xPIvLDPjp89UW3sx4S0Nu0jqVeVs4YFWCLsuQdxvqPzq9vBxjub9nUXTp5kt2bKtz0QoAoAoAoAoAoAoBRQC0AUAUAhoBMUAUAUAUAUAUAUAUAUAUAUAUAUAUAUAYoAoAoAoAoAoAoAoAoBRQC0AUAUAjUBleL8/WNu5jeQu67ERqWwfInpn0zWMq8IPDZ6Vt2RdV46ox2E4X7QbCdxGJCjMcASKVBPgNXu59M1EbiEnhFrjsa7oR1Sjt6GjurpI0LyMFVRksTgAfGtm0t2zyJTjFZkZoe0Ow1ae0f9Ls3x+7P3Vj+ohnGTk/mFDOMl9ccViSA3OrVEF16l72V8xjrWrkksnT3sVDXnYoP6xrD67/8ATasv1FPzOb+Y0PMu+D8cgulLQSBsdRghh8QdxWkZxlwzopXFOqvCzjg/HobkyLEWJibS2VI336efumkJqWcCnXhUbUehB4pzvZQOY3kLMNiEUtg+RPTPpVZ1oR2Mal9Rg8NlhwXj0F0paBw2OowQyn1B38KtCcZLY1pXEKizETgnHobvX2JY9mQGypXff/KkZqXBNKvCpnT0DjnHobTR2xYdodK4UtvSclHGRWrRpY1dRLvj0MdxHbMW7SUZUBSRjfqfD3TRzSkk+SJXEFNQfLHuM8VjtYjNKSEBAOBk5JwNqmc1FZZarVjSjqlwUP8AWLYfXf8A6bVl+oh5nN/MaHm/sSLPnizlEhRnIiQu3cI7oIG3nuRVlWg0Xje0pJtPgueE8SS5iWaLJRs4yMHYkHb4g1eMlJZXBvCopx1xI0vH4VuVtCW7V11AaTjGCev/ACmo1rVp6lJV4RqKn1K+/wCebOGR4pGcMhwcISM/GqOtBPBlUvqMJOLfB3wvnSyncRpLhm2AdSuT5AnbPpnNTGtCWyZNO9pVHhMe47zTbWjKk5YFhqGFLbZx4VM6sYvDZetdU6LxMrv6xbD67/8ATNU/UQ8zD+ZUPN/YseIc12sEMc8smlJQGQYJZgRnZRv0I+FXlUjBZbPWtLard/JWStsfaPw+VwglZCehdCq59W6D54qiuYN4O2r2Nd046nHb0ZrYzmtzyzugCgCgOX6UB5vxvgXBY7l3uJlUt70IdgA2TlsJ3hnyyBXJOFHU2z6C1u+0pUFCktvPH43MPzvZ2KPG1ixaNw2R3yAykDus2567jJxiuWvGCacD3uya1xUUoXK3T9Mmt5ovJJrHhqMxzOELn6zaUAJ/bJrpm26cfU/N+3oqFw6UeNRtbrg1ikP0d0hRCMANpU/pAnfV4565rocYJYwHQoqGhpGeThf0bhl3ELlJ10sw047mRuDhj1Iz9tZ6NMHucvdd3bzinlD3JElkLKLtjbh+/nWY9X4xsZzv0xU0nHQs4JtHR7lasZK7lbsjxeU2mOw0HVp9z833fDGsbfPG1Z08d69PBlbaf1L7vjAzypctHDxWRThl1EHyP4TB+2lJ4UmVtpOMarX/ADkuPZpweH6IJmjVnkZ8swDHAYqAM+G2fnV6EVo1Pqb9nUYOlqay2T7PlIQXpuoHCIwIaILscjfBzt3gDjHn51ZUkpalsaxtO7q95F7eRU+yn/5v9Yv/AIqpb9THs3+v3D2sdLX9af3CrV+hPaX9HuLzJ/tmy/RH75KrU+aitf8A6qmbqaBXGHUMPIgEfYa6GljDPUaT2aPPec7ONeIWKrGgDMuQFAB/CgbjxrmrJKpHY8i7hFVqaSNFzdZRpY3JSNFJibdVA228hWtVJRZ23UIqlLC6Cezr/Z8P/P8A961RQ+BFbD5CKbif+3oP1X/hlrOXzkYVf+tj7EThDQDi1525jC4bHaacatS9M+OM0jjvZZM6Wj9VPWR/aO1myxC27Mz6xjsdOdODgHT46tOPHy8aiq47Y5K3zpvSoc56ErnGRVv7EzlQoRe0LY0+9vnwxmpqtKcdRa6aVam5cGkXiXCicCS0JO3+76/ZWuum/I7FVt3tlGM5xaGHi8DXSf2ZYl0jTlBjV+aOoDlSQPSuas8VU5cH2fZkJT7OnCh8efrg16HhV6VUG2lZSGUArqBG426426V0Lu54xg8eSvbdPVqWeeTTRitjz0d0JCgCgI/EGYROV94KxX9LG331D4L00nJJ+Z4Xy7b2aYuuIy6y3eWBcu8hO+uQDoD4AkZ8fI+bCMF46j+h9rdVria7izjhJbvp9Cz9qt/BMLNrdlKdnIRpGMKWQAY8N1Ix6Va7knjBl/D9GrTnVVXnK5JvHgVsOFTYJEapn9lGA+xDWj+XFnwv8RbXTl5SZt+P8OsbuNbicho0UlXDlV0nBPQ79BXROMJrLMa8KFWGuZiOWIccM4g4GFYEL8l//oVhT+XI8+3j/oVGifwHk+3ueHLIExOwch9Te8JGC5GcYwAOlTCjGVPJpSs4VLfPXHJZey28jMLw6FSWJu/hcFgTsW8yCCvyHnWlB7Y6m3Zs1ocMbopuWIC8HFkUZJ1ADzP4Tas6aypmFvFyhVS9TQ+zC+RrJYww1Rs+pfEAuWB+BB6+hrS3acEjp7OnHudPkT4uao3vPocas5AJZwRoXAyc/A4HxNXVTMtJr+ri6ndxWTPezOdY5ruBzpk7TIU9TgsDjzxt9orG32bTOWwkoznCWzyHtOnWSW1gQhpO0zpHUZKgZ8snP2GprtZSJv5qUoRXORzmQ/3zZfoj98lKnzYivtdQN7rHnXRk9PXHzMBzwf7ysP0l/wC9Wuet8cTy7z59M1PN0JeyuFUZJibA88DP8q2qrMWd10m6Ukiq9ml6jWKIGBaMuGHiMuSPkQRVLd5gc/Z9SLopZ3Kl51m46jRnUIoyGI6DCPnf4uB8az+KtsYOSneJx6IicP4RDdcVvEnTWq6mA1MuDqUZ2I8DURjGVSWSsKMatzNTWUcWNlHw/iojdFMUv4pmGShY93BPiGyvnuDSMVCePMrThG3udPR8Mnc726ScSskcZRgAy+Y1naprLNSKZreRjKvTUt0aNOUOHggi3TIOR3m6j/mrXu4HUra3W+EP8Saynf6LP2TvjUIn0k4+sAeh+G9TJwfhkepR/UU497Tyl5owXtI5YsrWATQDsZg66Qrt3t98Ak4IG+RjpXLXpwjHVHZn0HZF9dXFXuqr1Rw85R6Ly3O72sDy++0UbN4d4oCfvrsg/CsnztzGMa01HjLLOrGIUAUAjUBiOMezO0nkMitJEWOSEK6ST1OCDj5VzTtYSeT2bbt25owUNml5jEvsqsyqqJJlK5ywKlnzjrlcDGPADqah2kGjSP8AEN0pOW25qIeAQi1S0cdpGiKne6kKNjkYwds5GK3VNadPQ8O6f6iUpTXLyZ4ezK01Z7SbTnOjUuPt05++s/08c8s81dm088vHkaObgcRtmtFHZxspXuYyAep3zk+pzWrgnHSdToR7vu1shzgfCltYUgQllTOC2MnLE74AHjSMVFYRajSVKCguCBb8rRR3bXiO6u2dSDTobI3yMZ3IDdetVVNKWpGUbWMaveR2zyOcA5cjtDKyO7GZtTasbHJ6YA27xqYU1DOOpajbRpZx1Kvifs9tJnMil4ieojICknrsQcfLas5UIt5WxhU7PpzepZXsWvL3LVvZAiFTqb3nY5Y+noPQYrSEFE3oW0KPwkTj3JVtdP2jao5PF4yAW+IIIJ9etVnSjJ5M61lTqvPDDgPJVtav2i6pJB0eQglfgAAAfXrSFGMdyaNlTpPVy/UOZOTob2RZJJJFKrpwmnGMk+KnfelSipvLIuLONaSk3gqf6sLb/jT/AGp/oqvcLzZh/LI/3Mu7vlWKSS3kLvm2ChANOG0kEatvTwxV3TTafkdM7WMpRk+hfYrQ6cIyHEPZ3aSOXVpIS25EZAX5Ag4+A2rCVvFvKeDhqdn05PKbRb8v8tQWakQqct7zscscdN/AegrSFOMeDehbworwhw/l2OG5luldy8wIYHGkZIO22fDxNI01GWRC3UKkqi5ZzzLy1FeqokLKUJKsmA243GSDscA/IVE6alyRcW0aySfQicd5NiuzGZZZcxpoyCve395sr1qs6KljPQpWs41mm3wis/qwtv8Ajz/an+iq/p15sw/lkf7mSuJ+zuznVA2tXRFTtEIDMFUAFxjSTgDfFTO3jLk+ise0q9pBQg8ryZH4d7MbONw8jSz4xgSMNO3mABkeh2qsbWCeXudNXtu4nBwjiKfkbdBiuk8ffqdUAUAUAhoBKAKATNBkhcau5IoXkii7V1xhBnvd4A9PQk1WTaWxlWlKMG4rL8jFXnPl5EVEthoLnChmYajt07vqK53WmuUefO/qwxqhz6lnY8z3h7QzWJiVInk1EtgsoyF6eO9aKpPfKNYXVV5coYwiusueL6ZdcXD9a9NSsxGfL3azVabWVEyhfVprMYZ+pb8G5hvJDJ29kYVSJnDEnBYYwu48Rk/KtYTk85WDop3FV51xxgp7Hnm9mXXFw/WucZVmIz4j3azjWnJZUTnhfVZrMYfktuXecu3mNtPA0E2+FJJDYGSNwCDjf1HjV4VsvDWGb0LzXPu5rDIN5zrdC5mt4bMSmJiO6zZwDjJGNqq60tTikZSvaneOEYZwdW/PckciR3lo0AfYPkkD4ggZG++Dt5UVfDxNYCv5KSjUjjJbcW5jaG8t7URhhMN21EFdyNhjfpV5VMSUccm9W5cKsYJclLfc5X0QZn4cVRScsWYDGcA+7VJVZrPhMal5VhluGyCx5yvpdDLw4lGI74ZiMZ69KRqzf9Ip3daeGobe5I4rzu3bm3s7c3DpnUQSFBBwRsPA7ZOBnzqZVt9MVkmpe+PRTjkd4HzmZJ/o11AbeU+7knSx8txsT4dQfOpjV30yWGTRvdU9FRYZMPMjf0iLHsxp0ateo59zVjGKtr8ek1/Uvv8AusFTe863IuZbeCzExiJGzNkjbcjHrVHVlq0pGEr2feOEY5wEPPkkcipe2jQK+wfJwPUgqNh44O3lUKu08SWCFfSU1GpHGSbzXzXLazRQxQCUyrkDUQc5xgADerVKri0kjW4upU5KMVnJC/8AiriX/wBMb7W/01Tvan9pT9Vcf/H+R7j/ADwbZYYxbs91Mit2IJGjPgdiScggDHgelWqV9GFjc+h7NsJXUO8qNQiuckJedr6J0+k8MdUcgZQljk9NsYJz4EiqqvNPxROyXZtrKLdKsm10ex6BG2Rmuk8N8nVAFAFAck0AUBC408iwStEMyCNygxnv6Tp28d8VWWcbGVdyVNuPJ5jyxfym4tTFcXEsjsfpKOWKImrGd9h3cn7OmcVyU3LUsfU8e3qSdSOJNt8o9aFdp7pgPaf+Nsf1h/jjrmuPiieX2h8cPc13MP5LP+qk/gNbzfhZ21/lS9jzvk3nGO0thC8MznUzZQKRuem5rlpVtMcYZ5VpeqlT06WbPh3H0vLad0jdNCsuHABPczkYJ23roU9UWz0YXHfU5NJoxnI/ONvZ2/ZSh9Rdm7qgjBAx4+lc9GrGEcM8+zvIUqemRN4fK/EeJx3UcTpDCuC7DGrGv5ZJbpk4Aqyl3lRSS2LwbuLhVIrCREtOYIrLid5JNqwzMo0jJzqB8/SqqahVk2UhcRo3E2+p1zPxr+leztrSFz39TOy4CjBGepwu5JJx08aVJ97iMRcV/wBU4wposuYk08VsF64VR9hNXqfMia11i5po0HPg/sFx+gP4hWlZ+BnZe/Il7ByQccPgP/2z+80pfLRW0f8A/PH2M/7I0BiuHPvGUAnxxpz+9jWdtw2c/Zu6k/U59pihbixkA72s7+geMj7yftpX5iyvaC8dN+p2w/v8fqv/ACjU/wDe+hb/AM36FTb8dis+KXck2rSxKjSATnKnzHlVFUUKjbMY140bmbkd80caHFRHbWkLsdYYsygBdiPAnC94kk+Xjmk5974Yi4r/AKtqFNZ9fIk873At72ycguIkBIHVsN4etTVlpnFk3cu7q03zhFnF7RoWIX6PcbkDonif0qt3+ejOiPaEW8aWVfOdvcWvEo+IxQGeMIFYKCSp0spzgErswIb4g+tKylGoppZPsuzqlGtZytJT0vOd+CdYe0+zkcJKkkJyAS4BUH1IOQPUirRuot4aMK3YNxCLlFqXszdxEEZHQ10ni4xszugCgCgOSKAKAy/tHuZY7JzESMlQxHUITv8ADOw+dZVm1HY476Uo0XpMVeXNvZGK44fOrakCSRFiSe77zD8058NsHp1IrnbUGpQ69DzJyhQxOjL6G59nxJsYi0plZtRZixYg6j3STvkDAroofAj1LJ5pLfJR+1D8dY/rD/HHWdxzH3OXtD44e5ruYvyWf9VJ/Aa2n8LO+v8AKl7GJ5B5mtLe1Ec0uh9bnGljsTtuARWNGrFRwzzLK5pQpYk9zTpzJa3KSxwS62ETsRpYd0DGdwPEitFUjJPB2q4p1IyUX0Kf2Y26ycPZHAIaR1IPiCoBH31S3S0GHZ8IyotNELku4ayvJeHynus2qInxOMj9pMfNTVaT0ScGZ2jdGs6L46D3Kaj+lr75/wAYqafzZFrZJ3U8kbjH92cSW4G0Fx7/AJAnGv7Dh/2hUS/05qS4ZSov01wprhkvmds8WsSPIfxNU1PmRL3Dzc02i/58/ILj9EfxCtK3wM67z5EvYORx/d9v+h/M1NL4ERZrNCK9DIcocVThs09rdZjBfUr6SQfDO2+CMEH41hTkqbcZHBbVo285Qqbb7C8b4gvEr62jtgXSFtTvggY1KWO/gAgGT1JpOXeSSiTWqK5rRVPdImt/t8fqv/KNaf8Ad+hr/wCb9BOVxni97n6rfxpUU/mSIoJO6nkj8bH9G8SS5AxBce+B0ByNf2HD/tVEv9Oal0ZSsv09yprhjvO94kfEbKVzhFAYnrtr67fGoqtKpFsteVIxr05Pgvzzzw//ALQP2JP9Nad9A6f1tD+4iXvtAtIZ1ik7QK0ausuhtBDDIwOpGD1Ax1HhUSrxUsM9217NrXNHvaWH6Z3M17RuZbK7gWG3PbTF10FUbK77gEjJJG2B51jXqQmsR3Z63ZNlc29XvK3his5PROW7Z4rWCOT30ijVv0ggB++uqCaisngXM4zrTlHhtlnVzAKAKA5egKxOP2pLqLiEmMMzjtE7ir7xbfYDxPhVFNPqauhVSTcXhkqaeM4RihMgOFJB1rjfA/OGCM/GrPBk4NxexUWVjw9O0ljS2HZFlkdez/BkDvBj+YQOucYqijTW5mrFQaShu+NufYftHs7aLtYzBFC+DrVkSNidgdWdJzsKtFxivQ0p20oy0Qi0/LBxcXdhcSrG8ltLKjHSheN3Vgd8LnIII+6q5hJ4yWqWk2tc4PHngkDi9pMxgE8EjHUrRiRGYjowKg5+NW1Re2S0repoy4PHsVMFvwd5OyQWTSEkaFMJfI6jSDnIwc/A1RRp5xsYS7OSWp09vPBOjt7C3dgFt4nIVGHcQkOSFU/pFTgeOD5VbEETTtUsuMefQcW7srMdmZLe3Gx0l4492zg4JHXQ2PPSfKnhjsjSlbSxinD7Ih3HE+FyOJnns2ZCAJDLESpByAGzsc5IqHKD32JdhUcsum8+245HxPhsTduJ7RDLk9p2sQ7QBsHvZ72GG/rRygt9iIWc1JuNN567DvF7ywbSlzLbENhkWV49+oDKGO46jIqZOL2YdpKqt4N49OBu+uOHxPGZpLWORFBj7R41ZU3ClcnIXY4x60k4p78kRs5T8Sg3jrjgfu+LWUh+jyT27FsAxNJGS2QCO7nJyCCPPY0cot4yWdrUnHeLa9iTZywKTBEYwYwMxKVyinplR7oNWWFsUVJwgnp26FddX/DbnIeW0m0AscyRNpUdSd9gPE1RunLnBapZTkk5wf2Dh3FuGRgpBPZqMFiI5YhsBuxwegHjSLgltglWVSmsKDX0EXifDWkNws9oXUAGUSxFhnZQWztncCilDOckOynrzoefbcm6LWGYN+BjmnyBuqyS4wSB4t4H7Knwp8lIW+W5xj7vHHuQrri/DbkaXntJQuXw0sTBQBu3XYAHrUOUH1L1bKcktcH9UxzicHDwqG4FvpVO4ZNAAjGPdJ/NGV6bbiklDqZuzVR40ZwQYYuDPq0fQW0qXbS0J0oOrHB2UZ3PSoXdvyEuzNOM0n9i0mtLOVI4mSB0ZfwSkIQVAB/BjxAGOnhirOMWtzelKpQzoyseW2CHo4XYyY/slvJjPeMUb6dxnc5xsfsquKcGbOd1Xju5SX1ZoYXDAFSCCAQRuCPMVqcg5QBQBQETizsIJSvvCNyPjpOPvqJcM0pJOaz5mG4rBajhMRYgMLOTscE5Lmzcv065XUTnbbPXFc8tPd/Q9Gm6ju2umpZ9sjt5fTwy281wIgkdvcOOzZyTiNDvkDfp0qXKSxq8mTTp05xlGnnLkufqU1lMI7e8hw4Mtg0ra4pIs3CowmI1qNQOtNxmqLZNeh1yi5VKc21tPHKfh6cDXEjm2ay3xameY+XZ9mrRD4A3Ix+r9KrzHD6Fqbaq9/8A3bfXr+xO0yCFnZE7CPiDuzhj2w03ZxpBXHvYzvnST41ffGWupz5j3mlN5cNvLjcWxEpjtdccYhF++JQxaXV9IlwNOkaQW7pIY7eG+xZaWeM8ibjqnhvOjjpwv2LzklJuzU9nB2Xaz9/U3a/j5PDTjrt16fZWlPP7nJeSp5wnLOF7cIq+arNZr2WJs4kNgpI6jLXW49R1qs1qk17GtrUdOkprpq/ZErl25M9xcGUDtEtIY5RjYSpJcK5GfAncehFIvLa9C1eHd04OPDk2vbYj2Ub9jwnskjZzCdpMqp/s4ySQCc/KoS2jhCrJd5W7xtLPT3J139JF4gWCBpDaPqQyMsYHbL0PZknw6gdTVnnVxnYxh3fdPMnjUv29yJyXboWRSAV+hjIZQACbiXUuMnug5A36AVWmln6f7m95NqLx/f8A7LH3IHKQnMuIY4pAtqgHaswAiF1dCPThTnugfdUQznby/wBzS7lT0+Jv4unnpjkm3dlNPJxK3SOLEjxK0jNgRZtIclV05JA3G43x0qzTepYMYzhTjSk5PZPb6sics36i8inxJqunnRmMcioybG3IkK6W7kHgT759arF5lnffJvc05Oi4bYjhrdbee31E4OrlOF9rHGsXakJIranZ+ylwrKVGlSAc4LdAPHImOfDlbFKkorvdLbeOPsTuJxL9E4x3QCGkAwBsPo0fT7amSWmRnCTdWhl9F+47zPYyy26xXEcCLJNAg7JmbqSDnKj0pUi3HD8xa1IwrOVNvZPkrLa7a5uLOZ8ZhMMJ36XBjlaYfLRHVc6pJ+R0OPc06kF/Vl/TKx+4kKzDghLRQiL6H3XVmMh7oxkaMdOu9Tu6bXoZylBXq0t51fQs+FDTeQWj7m3Fwi58YSImiPrhe5nzQ1ZbSUX0M6yzRlVW2rH33yQ7mRFtTEVJ7a/mRgkbOxiW5Z5AFUEkaU07Dxqu2N/NmyU3WUk+IJrLxvjCH+WLkNJZR7jsHvIsMrIQgCmPKsAQezZOoqYPj6mN3BpTl/cov/P5LC7WY8Sm7GOGQ/RrfPasygfhJ8YwretXede3kjGLgraOptbvj2RroegzgbeHStUef7DlAFAFAcuMigKFOUbQBl7NirI8egyyFURxh1jXViPIOO7jHhis+7ijpld1Xz/zBL4jwKCcKJU1BBhe8wwMqSDgjPuL1/mas4pmdOvOm/CzvifBobj8amrCSJszL3JF0uNiOo+zYijimVp1Z0+H1yNTcvWzmQtHvLGsTnUwzGucDY7deo36eVR3cTRXNVJLPDz9RhOVLUOX0OcyGTSZpWj7Qtq1dmX0Z1b9Nqd3Eu7ytjGfThZx74JQ4HAI1iCHQsnagamyJO0Mmc5z75Jx08Om1TpWMGXfT1OWemP9iPZcsW8TiSMSqQxbH0icpkkk/gy+jqScYqFTSeUXndVJx0yx9lkkzcFgeXtmTL5jOdTdYy5TbONu0b453zgVOlZyZqrNR0p7f5Ft+DQpLLMqYknCiQ5Pe0ggbZwDg+FRoWW/MmVeo4qLey49CPcctWzxwxFXCwDTHomlRlGkLjUrBjsMbmjpplo3NSMpPz5HrHgkMLKyByyqyBnkkkOkvqIJZiT3h49Og2qVFIpOtOeckN+UbQ47kgwCvdnmXKl2cqcOMjUx2Pw6VHdrOTb9bWS59eF7HVxyrauwbQ6FUWMdlNLCBGpJVcI6jA1H7ajuo9CI3dVJrOeu6T3I/FES1wkUJke8kEbZmZclbcjUXOSPwcQG3jv1yaNqPTktRUquZN40b/n/ACyPZXNvIsVs8JiaCdIhFr/FyRxGWMhge8pRM+oO461Cw1jyLVI1ISdRPOrfPnnZkKx4vatalhAypZyr2KayWcnaFlOd9ZcjBPic1VSi1xwayt6saqWpeJb+nn9jq+uwkdzFPZkNO0WtVmYxy9s6wjEmBpIwMgAeBHXNRKWzWOSYw1Sg4VOM8rdY34I8bQQuySW84ljltSFe7lnX8JNojkUsx91tWQQM49anMU8NeRLjOaUoyTTT4WON2PQzQqe0jsz2BvGbtBIxY3BYxtKY8fi9WR19cY3qE0t8bZYcZy8Mp+LTx6eQzZ8Osvo9oRDMI7wCMRm7nKorQu+Ma8HZMbAY8KlKOF6iU67nNNrMeuF54LB7lXii4qlpqkMBJ/DaCkRXUR0w56+FTt8aRlFS1O2c8LPltkOElBNblrXsml7eSM9uZANYV5GI6ZYnHpvjANI4ythWUtMkp5xhPbyK69EM9yypau0xecllupIN4uyjLAqepDIMelR4W+NzWGunTTlLbC6Z5yxmJIJmhENtcNK8cobN9PGyiGfSys4c68PKcHJ29MAV2eMc/wCC8tdPKnJYyv6U+V+DfcNDCNQy6SFAKl+0Ix4azu3xroXB5U8anglVJUKAKAQ0AlAFAJmgDNAGaEZDNBkWhIZoBM0AZoRkM0JFoBM0Bnea5dMllIQxVLgliqM+AbeUZIUE4ywHzrKa3R22eHCosrePV46rzKtppDFf3SRuDOypbhkYMfwaxByhGpRrYncDYZqu/ia6mz0KVKnJ/Du9/XOCp4rwe4t2RQokXsoNokfpazxuFIJOWKNJjzKiqOLWP+cHTSr0qieNt3y1/UmvQk8ale4dxG1w8DPakEqyhX+mIX7PuhhpTG/hv5GrSy9vYxoqNKKb06vF+22egvEeGtFNNGgkkVpOHyh21SNtdYddZ3KqFDYJ7uonxpJNPHsKdZShFvCeJL8bE7g/EHhiWzETGcTuhUq4XsjKzGXXjTp7M5G/XA61Kk0tPUzqU4zn3zfhwn9eMY9yJwgl4+GW4RxJbNmYFGAj0W8iHLEYOWdQME56jaojwl5GlTEZVZtrEuN+ctDnBeJIeFra6ZRMtmylTBMo1CI5GooFJ+B3qVLwYKVabjdd42sal1T6+5YXUnZNYTOGCJGyOQrNoLRLjUACQMqRmp3TTM4+PvIx5bz+Sn4fwxp7tHYTJHJ9NcMpeJtLTQ6MkYI1AEgHrj0qqhmRvUrd3SwsNrT69GQ7e3RGtluFuEjjW9j1QrOrFhdJoLGIau+gLE9GO9Rxhv1NnUk1NwcW3pe+PLfGfI9F4M6GFDGXKaQF7TXrwNu9r7+dvzt63i1jY8apnW8k2rFAoAoBDQCUBScfuZhLbRRSCPtmcM2gPssZYYB9RWc29kjqoQg4TlJZxj9ymg4zcvKLPWqzCeRHlVB+KWFZAyoSQGIkQb5A3PlVNbb0nQ7enGPfNbNJpeucDtjxuf6RHbOwYrcSwyNpxrQW3ao2M907rnHkemalTepJ+ePwVqW0O6dReSa984ZGu+YJvpLRNcRwRiaZNbKmAEihZRljjOZGqO8lnBaNtFU1JRbeF+WzheYZmS27SZIFmaZTchRpfQ+ItOrKp2g7wznpt1qO8bSLO1pqU3FZxjw9d1v9jV8IeURD6QyF8nvKcKy6jpb0JXBI8CTW0XlbnBVUdb0ZKvmaa4Ts3huAqvJFHp7NX999JbOfXp6VWbe2Da1hTk5Kcc4TfOOCvuuKTR3MkEvEIoRHFEwZ44x2jOZNWxYYwEXp51Vyerk1jRg6SmoN5b68Yx/kYuOPzqZGW5jZkueyWAouqRNartg6s4JOem1Q5vOU+uDSFtTwk4NLTnOeBIOYbjuN28bs120Jt9C6uzFw0eoEHUCEGvJGMA01vn1DtIbrS8KOc9OM/ngc/pK8eKOVbhV13TwaexU4UXMiBsk9dKijcmuepVUaKk4uOcRzz6ZJMl1ds1ysc6g2iqN4l/DSmPtDq37qaWUYXBznfwplvOOhWNOilDVH4vXhZxt6kKbmiV3TRIsUcjW2GKqdCS28rtuduqLvTXkurWMdWU21q/DSG35knDLGbmJY/pLRfStC6GQWxk6FtOQ/cJB6+tR3kuvmaKzhjUoPOnOn64/9mgub9ksJZ0nSdkjkdZFVdJKg42BIOCMVrnEW0cNOkpV4wccJvgrb7it1b4DyLKJbaaRG7MKySxxh8EA4ZSCfDw9apqlH7ZOiNGlU+FYaklzym8E7li/Mu5vYpyUBMaLGChONzpJPmN6mDyt2YXNPRsoOJT2/MMxdQLiJ2a8eE22lQ4iE7JrBB1DSi68nY4qqqSzn1Ot2sEn4Wkop56ZwOWXHJH7UtfRK6SXCrb6Y9ZEbuF8dXuoD0qYzb6rqUqW8Y6UoPDSefdFlxPi0qcNS5DKsjJbksVBUa2jDnB2xhjUuT0ZMaVGMrju+Vv8AjJEHE5XeKGG+jmaV2BkRIz2SJGWYAAkFiSo36b1Gp5xk1VGMU5zg1jpvu2MS8dnV1t2nRGW6eF5iqgFBbGVGwThWOVU+ucYzUa2tvUsraGnXpbWnOPrgbbi94beaZLhCIZhEriJSsyl4xrG+2C7LtsSpqNUtOc8F429FVYwcXus4zxszacOhkRcSSdo31tIT4bCt1nqeZNpvwrCJVSUCgCgENAJQFJzBbTGW2lhjEnYu5ZS4TZoiowSD4mqTTbWDqoTgoThJ4zj8Mp4OCXKOt3pRpzPJJJGHwOzeIRhFcgZZQiHJAB36VTQ/iN5XNKUe6y1HCSeOucgvBblXW77NTL9JeZ4g/wDu2g7EKHIA1BQp8veGaaHnPXOQ7im4ulnC0pZ9U8nKcHulmW57FHZpJ3ePtB3Q6RKg1FcE4iyfU/OoUHnLDr03Hu9TSSW+Oef8ndjwu7gGezikjkedpLZWUKmt1KaWZcHThgRsDrJ8BUqMkRUrUqj+JppLEvYn8A4AFtTb3McbI0jv2RHaRopkLJGMjcLtjbwq0KeI4ZlcXGqrrhzhb9W+rJHFODDsoYreNESOaJ9KgIoVZAzYAGPM4qXFYWClKtiUpTe7TX3RCurO4S8mmS2jmSSOFRqkCFShkzsVPXWPsqjTTbSNI1YOioOTWMv74/wR5+XpGgn/AAaCdrjtoyCMgdojAa8ZGykfOjg2vrkvG5UZx3eEsP7HK8tyCBQEQTreGcMMA9mbsuRrxneJiMfKocHp25J/Vp1G23p04/GF+R+34JMIIoyBqS9eY7/7s3Mj5+OlxtV1B4Xvko7iGtv/AOuPrjB1fWF1HLdGCNHW7Vdy+ns5BH2ZLDG66Qp23yCMeNQ4NN46kwrUpRhreHH8rOSEvKsiyxAKrRRvbdcbpFbyo236Trt/lUd3hl3dqSk+rz+WmJdcAuEue1hhjeJbjtVj1hFw1p2TYGCAdfe6b1DpvOehMLmnKmoyk09OG/8A9Z/Yu763mnspojCsUjxyIqBwy5KkA6gB5+VXe8WsHLCcYVoy1ZSZVXfCLq43kjSMR20scaiTWXlkjC6mOkBVAGPE97wxVdEmt/I6FXpU/hbeWnxjZPJacBWdQqSWyRhUA1rIrksMDGAo67nrVoL0OevKMm2pt79UUf8AQVyyGAwxqDdvOJ+0yyobkyjSoXOvSdPXG5qjg+PXJ1fqaWdep/DjHrjBIseH3UaSwm2jYSSXDCXtQCFkkdlOnRnYOBjNTGMkuCtStCTUtT2S2x5L3CSxvJLNLRrdF0LANfbBtRjkjJ20jGQrGmJadLRHeUoVXUjJ9emOc+paca4e4kgnt41ZoWbUmQmtHTSQDjAYHBGfIjarOHDRlSrJxlCb5/BVwcvTPNHNKiZa6knlTIYKn0Voo16d47IT8T5VVU3nPqbSuoqDhB8RST465O5eASiG7hRVCyXCSRAHACZhZhj83vI5x6+tHTeGkI3Me8hJ8pNP8muWtjzzqgCgCgENAJQHL1K5IfKEouC4oqSGL4VHUjqceNCV8J0KFVz9jo1AYhqSUItQV8zoVJHQSg6HPjU9DR/CdVUr1EqSEFGS+QFHwT/ULToShDQdAFVZRf7imrIkSg6iJRlp8nVR0KCrQsdUAUB//9k=">
            <a:extLst>
              <a:ext uri="{FF2B5EF4-FFF2-40B4-BE49-F238E27FC236}">
                <a16:creationId xmlns:a16="http://schemas.microsoft.com/office/drawing/2014/main" id="{FBEC821B-3423-4946-9BF9-E5790832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96" y="4748212"/>
            <a:ext cx="189547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ata:image/png;base64,iVBORw0KGgoAAAANSUhEUgAAAP0AAADHCAMAAADlCqUFAAAAn1BMVEX///8pxuMAwuFMY2UdxOJHX2FDXF7z9fVgdXf8///x+/32+Pjo6+xPZmjM1NUUxOI8V1nW3N3d4uOHmp3b9PpceHxScHVc0ei7xceE2+3r+fzCy82b3+/k6OjF7fZIzeayvb+ls7V7kZRjfYF62Oy66vWJl5hvhoqSoqWw5/NifIDS8fjh9vuT3++era91hoiRnZ5wgYNCZWoxUFJ9jI4vtvNuAAAO7ElEQVR4nO1di2KivBKGiFIUQfCCCgpYrFiVdk/3/Z/tzCTcCWq73RX683V368rFfJnJzGQyQUHo0KFDhw4dOnTo0KFDhw4dOnTo0KFDhw43MTxtj5dVgFhdjtvZ8NEN+ldYby+WTuBHkuAPQieEiJazXT+6aX8bM8cVdUnkQdehB2aPbuDfw/kiEolPnQG0QHTOj27mX8HW0mukXuwA3do+uqnfDeVYp/AcEHGvPLrB34k9qPy93FEBiLt/dJO/DSf3frln/H+GAVSCT8k95a+vfoD678WvcEfoYuvN30r/Incq/sujm/9HWLvk6+QBxG1xCHz6I+pU/GJrjd/+S+auRJ+0dPA7f6b1Ccjx0US+guvkdetH03euGnspEI7uveOiffSPN9Qe5/LBnexF0rK4d3udvGThSae7DYN+ejShz+Bc4kVIcWIvrehZd0dCkt6ivI9SHtLb8/7i5nqAqXIi+3vGv9ueoN8q8tGZyz5tL8lkT6chHDWMeiC6d+iAHjyU0SdwLLKRxOzQ1qUREKOCGgIjeiZc7pB+WyxfeTizQZ5gD5JmgkTFZ85sfY/5k9ox9MtxTMldKytdopqP51nsvTvIY4jQAlQ8PSlnabc6CN/BUZ8cuivwaUPEP6zIrGquT8Q50/Efi/4+9pwbNQ6XsgHnaex2v0cNkZLsBV4j0Z+rwnf+KZMvYF3xXnxjTc18Yg+3RCeSawWBq1+fHTQ917GqiE/nnhfQ81gEe5bEZAlrWFGdwq0anulac3SXe2LiFp3h8aI7uQF9fYbQbOFzRMeXfawkZO8QvZi8ujY1bvbIV3gt5strSEnqa5eU5m85p1FRJMn9ByS+jD1HbnVumgl/Vk3ax9GSLgZWhX6jfT4vXVUMdDPQGZ4lVH04cwe6MxT21Zs1OODj2Tyx1lSBYnOzFjhJYplsJXYNefrNtXv8dFZdWm4l8aetdIrIpjSVREGTp3r8PG2dtu7L1j4GyDuxhFU70lzVV2p8lcU/fUa4B4ZJ2k+gg6OCpgb7Wz77OjellH1dehc9Hiu8kcS/qAGoS9HUxDsKXyfAE0qWgsZtyBO93tSAp26eSmqyMnwpipKkn85O7f1qxtGjwQv0mOrXeHw+dEk8D6UTqEZNZ/6t9v8Z6tPz+meWokRQe5cEtTUfUjML+q7Mzj5hqpSALfvXrn431OxdmZxJ4t0JWQUs/dUUT0PXNKuJjRzun5wFN9LbUjNTHJWYvNBm674oRbm5sNPQaK/ORtMmkzsLkE458pKu65xR0Ez29WlpXVztt461Op5u9kBOgYh7nJ33VnkgSI10+NX5WCrCCyN9Eom4us5fybgm43tbcn3NzO/wgx1JFy+Zg16J5HohwpFkSDqtdOP2sMdi64K1U4b74Fq0Ejjb83ANP8Ohgn+s4HJZtZQ9cT+ZhhueHAsLPfRkNqOcjhe3FZpfGfefno4Nc1sYJD3J4pRSHM1kz7H5n7zBTAQXh/u0Ys1hFvJYLgdopM2v+PvPpuBmK+d4PDqXwBKZm5fEwFlV65yb6e9LsR75g1bOjgF4B0mUpOoers/Nl/8ZinE+P2l3P5TZkb+hpaFxfmGO9y01VmvexKmhc7z8/P67DDNn7tDQ+X0+t0O+aVPByapMcxpau5ULd+6fhSq35j1bsTzl/cNm/i1kalop06rH/lY4qKyKPq+Z7j6Xz78l+lO+c4KbEWHBlX4qQ/ovka7l6NdFPyyYxDW55cALRXDfZVG+Hek63g3RW0VpWzfjosIml6au4yVruDeisSMpEjiRm/SzBEeDa7XTVcdrmr+ulB45+i362XJmg9fvk1JFSQpqLbniVms5AnJr7Gfzx+bWbmTlCxJxj9wBunZ5VWeBfiMXkBjUhqazGXIr+BIRnQr/9UWXuNGKpd9Q6djrNTTMjVHIvxIx2K7THlDOR0vS62rOXEm/GvawzFFD8zoJSmt5EiG6a1lBYFmuTsgV1R3e2nFLA8mGzu8SVKrz0QRm/yb7kTg4kavc4nC3sc6e4WqN9VWHBXN5EtT1DdOpZpfpCkn5bR2Y3letIWKNx0Vu7yjJum7DRX9967VEm3+q0XBq1nV3X5b/2oltacNHPUK5sr2EVieiaeAqOMsNSfjAsf12u3cCN74q8fXNNvgM+1rhs0EPxps/frMVTHwEG8HMfvHyJtdnp6hbx2fhHBpvfsRzY1deo8O8DOsa8jSUZ2aBL8ar+9KkJkf4eXB1n03j4kP8eeq14o+W6D0i4OzOyZMX+XbvmuxvJoCaA8XlSz6bpnOndFe8RSvsfYJ12VxTspfciOCl5+ojhdYMeoZ86VWyFF+oP+LwmdWz529jaC5ylo/tsVm75SKEcthaXqjPKUprLF6CdIzrdOpyqq5El+sXa01+g3N5tWD0JZEG5xeOVkvF+sXaEu82kqf0JTZnXVdKDhn9wgPU6gpd9VaSx2mLS9Nw+7qH6Eq5Zakamye160FDedC15iFf8LFWW8nWc76zl9xm7kW4F8dbD1QITmD9zpX4iGn9nZXdTcWtp43RCb3rcseG1PhM1k2cKtUHHJpc9YitRruhfO2xqm1/oGqKWbX45iZ3YrXb3OURP17rfu4/Qelz2N//ZF3p06XdLcDJ4m2yqVKXgp8l9wRrxyU3lnqIdWxmOd63YH20RML7DgVJ14n4o6kzDE9O4MZfmkK/MYW+doM7Nmz9FCjn7f7orAAX57g//XiRd+jQoUOHDh06dPiRUMNfT78jk77WosinL/wI4GuPbNc/gT0Y9Pv9wSTC/7xNBpMNvngaICY987GN+9swPnq9SX8y+UCecr/XG3j49lO/158Mev3xY1v33TgHohjkJm1Ac7wRRjZVeG3S6/V/s7f7L0Y06E0KwpdtOxkM8CpbypjBTVctmAme6LQ9W30zJr2JnR4NQdq9Ab566g8iVIWJkb/6bTJ5Yq/ePyYDOXl7S3A/dvO/NSou1cwq8kC8g+zwuP/01p+geCl7e9Afj3JX+5Nen7G3QUnGCfuk+LfxxTvJ7oy03OJ3n2k6xWbS/6UNBmj/cEA8DXrjvOJvcFxQ9qNBL8c+WQ5r9s4MISs/SSuKf/UpWVPTgKcHzOUBJYhWbwB/33MXgy2I2f+GQxn7ZJNn4+sY9mXZv/UpwfePjxdUBBjm495ApUx/vb+B1YvSa73JADQF2Wv4qoWyT8d9Yq9DJmr49SKMUJ3HwH5Jxz14AR90PzlzNOi/aRN6NpgHc1IZ9y0o2gPzDMiqrMB8TeSYvYHjGrX7JbZ6eHSQmL1oMDEZ++VkYqs59vhNewVH0lycLfD32RLkaNzrv8nCO7h3tP/jt7cn6vMY+7d+bOMhHoahgE7gSQbRj7Gnxpv0LjNLdIMW+PsKPPBi/acxChx0PgSaE3Ty0AdPv8fg773kvAEN/nr9X6giE1STnKvkPG28HQgnfcTkRf4YfNioDRjzjzH4h+g/tfkePY2y/2Cver1HNvu7oIGMx2+Rar6/v+NQ9t7fI5js/YJ3X7JIT3uBw2jpfTV+1Xt5XJsfAgPCIfYKrd7o+sk/DuDoYyu4+ehnNv8/AuPpV6zu6tOvt/+a7Dt06NChQ/OglZ2R/6e+2VdrD6lG7SGEHHHfNj7bIr8uuR6WVh3U/5WXIeb1jc+wD4LAGQon60JnbYVi1OfCZ4/CXPdGc8691GkyA1QXvM8aLbw7WpTHrmZpxVzsSu9U+vVVFdTw1v0dfESyCLN1S1jr+P3IuTnroZjZnueVixf1LBeYIjfgH7XaOTteE2+BsZej3RI+0d+FSe/6/gHvtZxOPU/Q7KlPFV3bTU3BgEnbBk5/VtXwGbXX20XQWB/+eqpgLqNQMKY7L2avB2uRnLbAPiAXYZVuL4XPegX25nRnFtjbuxBuacL9PXtnCJtpJp+dd4BPnh78EbIfebsQmrTU/B2MA3/uG8LSxDW0XQgNxJcaXDmKkpbUsz8sZaA/9WUtOfWwmcI9tIOsLQy4tbYRnjeC8boxNWEZYjcge8F+NkdCGMnRVBAWMtVle2Gbo4Wh+qwfHbJSRDJE9vgcthmJ81/TUFXhbHO+MeMRxNjbz+ryFe4PN5xPDaBpqK9x94wWIzgVRGRS2U89+rG7naEeNMFYaKow1YTRfKnaz3AUWo/LhwdPvkKfsl8eZLwkd9pmLthw6xBEcFAF36P9EXfVMkrZmyiM+UY1gTqyB122MZmxSE2Co0tEuqDmK0RcC2eJPW+Mqi6cDRTk0MuxPxi05ZQ93CSKZNmPhxc0CE9dTlPNN6AVoB8CCBu6RkD2eHQTs/d9QXuWVY1nQ3Lsox0uroIgUi3zDsYSWrPcgQEQUvaMVIm99oxLswX2gr+I4jHoEHclkv02Ya8z9tqBsX8N4VotYy+jOfOilP0Bjy8FPwwVUBcjOuTYj7xDlT32T469j8z4DiJjnwh9OY/PhE/1n+FQOMdhyWf/GrM/sEvy7GH0LVLNF47EQs13CWo+S9Li9Xj2PMvjxeyVInvWMxvTFORX4AHvJeyjg63x2Zs59vXMU/Z2at83TEtUpOJPhc2B8k3YH+yEPerc64ayV2NbjR+fskedTdkHeoDsVyRYo+VDmHOkC5q/LLKnmr/La356XHvG5i4Z+4WgvqK5TdnLMXsvxIEcs/dS0dSxj5ZgHl+XKgzxpSd7rB/or81C2LxOQ7D1VDfQ6s1N0xfsg2qjzoFcwGipaMA8aNGrbUZgIdFcCFOwRGwd84JPExHX6PGG+KD4ZB/2zlencwOMlWnsYqu38JbeSAOr98ysHmqaujDMKYt8pujuYCjah80IzJ+8MLTn3Yiyn6LsjQ2ylxea8QyUw0j15tTqqalmV2F7PrgKNcS+kv1pHL8t6Qd6qjHdqKACGv7XQ483DU1BgdM2mJgHtYnAA478qQcdb0xDDa4zkbVB74eYORDtrIXZ5YiPW7MuSVE22GtNs+M7Uox8aIoMvYcmAz0qbYsJo50dp5Gh7I9GIbhEbwNXgq/xhCW8bZvYL7aw3NALUOByOF0aHv2dLSd/EhiPLG9GNE0DWr3vQLizo+fWpdo29S7uczDsmki40bhnAtKhQ4cOHTp06NChQ4cOHTp06NChQ4cOHTp06NBM/B/+JxZIl844twAAAABJRU5ErkJggg==">
            <a:extLst>
              <a:ext uri="{FF2B5EF4-FFF2-40B4-BE49-F238E27FC236}">
                <a16:creationId xmlns:a16="http://schemas.microsoft.com/office/drawing/2014/main" id="{DE69379C-7758-4ADF-8970-AC14C07E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264" y="4584704"/>
            <a:ext cx="2825584" cy="222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076A10-97BB-4F29-96D4-C5DD581C83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179" y="5290263"/>
            <a:ext cx="1629994" cy="8386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C2C8BFD-BDAA-44C8-AE16-927496E191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602" y="-18863"/>
            <a:ext cx="2510411" cy="19054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81E3D33-B4C0-4520-A8CA-EEBCBB2AF8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220" y="214313"/>
            <a:ext cx="1552575" cy="1562100"/>
          </a:xfrm>
          <a:prstGeom prst="rect">
            <a:avLst/>
          </a:prstGeom>
        </p:spPr>
      </p:pic>
      <p:pic>
        <p:nvPicPr>
          <p:cNvPr id="1036" name="Picture 12" descr="data:image/png;base64,iVBORw0KGgoAAAANSUhEUgAAAV8AAACQCAMAAACYophmAAAAxlBMVEX///93oi/9/vz//v92oi1klQB3oTFznzFrmxLZ4st1oCaUtW3///xvmx5zoCRtmxakvYO+0afy9um7zqBomQCMrVfi6tj4+/OKr1WmwYTN27zs8uWMsF+ux5BmlQytwoqhvnzC0anp7tuXt3KFqUq4zJp+pz2TtWqJrlHi69VkmgCAp0LU38lekwD9//fk697E06fJ17a1ypHf68/N277q7ueHp1ihuXucu23F0rOvwpKiu3PY5sPm8dfB1KPO3bdbigCxyo2Xce3eAAAclklEQVR4nO1dC1vbuNKWZdnIxpaIY2JCLiQhF5I0QEpYWOhZzv7/P/VJvsTyRbISymn5yvvsbruJI8uvR6PRzGgEwLvhUKMA+2wHAfAgfH/TX2CYkSK/iGD/dPvFrjaUkgjBDLsFINclJLSuHWB6/7M+fmZAE/QuJXgLzN7orA6j0+7E/NVd/xzoPQ2pBHit+J35pSSa4fWeNuREBjr61f377PCiiNkCMkS/unufGxpWFoSeCqb3pYSlCO6aNSg0ewyPMvTAlxFRDwjefOu0+bo3K1TAmn18Tz8nouvQJufN15XXF0WQp4/v6ecD05kT27UNV4dfV8WvO/rwzn4+mLdgayHOjg6/GMlh4NGH9/bzwQPfh8jQ5Lf3NOrK8bT8+O5+OkSLDY4RavD7hYMxcToJnOjLev1YfLkQvvCZ4BWWWx8ivfCP1jnFhzdvGyhu9kFW6fyTV8yd167oJP9hwnr3eXbBW2OLplNsYXT5P3iM3xRe4BMR9AI4FlFh3tzoghQDSHjyx4qwOS06E9j6wsGq5a+twy8tvhJKoz/TKjHBc8lXw/jtDS0FNqOGNiEwO7MyGqPLkCvtKGDomcKHQY5I369sxnNKUEYkxAY8E2q25yXdSnHgOByHZe/MOWi67W3DBeYxUWQIghc/foHD/a89sNsIL7an3azneZc39eIR2v3Xq7HDmdbu5nXei832IAtrgpFddM+QC/5qFT9hr33SXyjQfzAns1a7jDtFxzwe9B9mI0n4QlRVsWdE8+GCNTbsevVmIJdQHNrX2wBoyYIXhAhlP0fN4ififD0tYX3f/KuXlSy4zLF6BaeVD31qKIYje6GDVfYIJ8IXIr82bunRC8Gjr/SgxkQR37q5VItSiraoQoc9nS5kz1Xz8jTu+NgdKHA1Ac81D0S6in6At5xIGb+GgXs6BJsmmDbSG1OMsN1sbAJgI+FHZKDxi4/GKbKrwB3pq/M84Rnk/LpTPQHelvLjJLCZrsDnDe/MBN+K5hQ9SEF8DJ5WuIqVL18Z7oRpVs6vgXVCex6YIkMbaKVc/LAR3ndFTW7Tt/cSDJU6H8IGFcJzJJadCpadpTx1oiuoOAW/dqjjuw+U9nsJNn9pKsJ6YXGidP96L7+mKc8ugZDnN6i+ZxdI3DkelL63a0FhKvhFaK2hIR7LNmcD1AHvl3IwN+y9k99HV5ocxeC/AsdXXnAP2rUX2GQku+VCj18D0X+bpedOxW+d1RaO5Y15flnZkCstFj2vVpqYeD5slObXHMyIIr6JyBN4dmsjn7YVSDpzqskvE7al1+TtLPK7n1/lnJ+ES1PW5iWtKHPayC3HYOXX0Tf8Dm4dFb71igZhBTG/9V9JQ/f6/KJ547q2J/KL93kvmGfFYExJpXPuiXErU10XlWe1VxpGHYw27FY1s3x4Acya2SmHEzTx22X2meQ7LBFgfX558w1LLkH/Ij/KExOjCEa9h8vvi3DolsRZZtV6d2FF8G0NMxGak53j7KpwdgFYKvUDnjbw6yr4df99N79G6DQ8XIHfWiaWo2HpEXCvTkOYYFR9VMSsmMY5QCUCjq+iz56DdqjyD4cjsMDSL29rb3kIv7bb4GBS82sCbsYE19hGuWQi96l23rzN7y9crVqKamC5war5bQ2iWcV7I6JnTuQX3NXe8hB+DWaGKMdns/xybHFh4FtB3ZXj/UpQoJdZMe/yZpsPqvlt1+gCPWKTwEH8GninbEyL31u2ZhQJprVG8Hqv6PxWP1d6WMdtcTzMIFIgOML7exi/yJdO9xw9LfkFoCU2jk4q30Ow3F9h02As6Irp4Y94ALabet916oI+wsN0GL8GOVWNIU1+TdAX7mrjytIbMjszFXGEzsHtML+YrdM/MOA1W6nmN/wc+yBkq+fafmnwa4tuQqWG0NO/DJFgKNukXZ7hPOF7ugXgmewVCpvhPtCLFr1U4msCBvpxnD105Lf/ml+EqGKbjTa/4Irk78ztV8ZEO/dz4rgzggaOPi4e3vTmTHN5pUDd3KDD73mUx3xsspB3Q5/fyMrl17DL60LvZN8rtvA0C452qnBZfDyefVcKUucC0+D35BxshcUU3koJ1ucXCDaBYZWHhHDzxC8q7ItAql2WDXi/5C+MmvhF6mWxK88BNOWX563k/0tlvqID+PXESAcurgvZ9JfZvDaa82nDC3JxR9bRWeSm53xTgdm/O+UFEfj+X5V98Xf1nhr8ogs2ngU60I1sCtfn15zgfMzT4pxpBsNMHdkkNY5v9t203YZFjgLOpsbvk2PN1seq78PXhvZrdjBq8gscQYL8meQJD+DXy00CrnEKGOSDZZOOlUthzUePnuEeQunoZmCaZ0ZUF3Av+qHGiw6/N1xzvQrBMCoJlR+gf8FcaK7Eb+6FiV8th+cLlx89w6nzzwwmv5ZSfo/wfmjya0JoC0aaZI45hN+1YBIU9ZagmvFlJqrdXN6lM5wHVavbqIlf3u5Sjk6nA4HEA55GTI7UDzfxJw9hHuPB7drb6PMLwTq/cUl+L/a2IDN2s1Y6wzyTR7qG21oK91g4Yg+lGv5Gs2XiHZyAps0vBGfkJH/wTt2LPEg/CEsGYX6DoBPOs9uIU9k67yd5lajBmSp6Zt+AiXJ7cbhopmuw2cdkrORl+glcFyEDVTNcD+D3dm2knPCWvJpnPIRfYWDiB1EqRoJgOzm/4zwcZ2PJVqup0jvDZn+l/gg0NlOc5/nVvksI4fV5kj94sR6yqZCirx+YcgrzR6R1sdxAl1/Ti3IfZdEuF8PGtvBxYOWOYNqq9cSaquoZMGpe/jZ8z67oZAlqV1eDdIvAaHTNcHra759frHvljunwu/cJzvKZvTbhRJ/f4lQjup62+RdU0PIQLNxcA9dnmsP+op9jsXg+FbG4BN7fYwVaH7H99RB+oSfGdNdVAoX8HTW/nhhJdAt6T0ixsgpm4A/RBK6NBEYhEmtroZJ/YNqwvqB2XaPvxEHyC3rCMq4mFqbNb8E8c1v7T03BsV72q3lCT93rujYj5fLBPQfB+c2FHNOPKJ9xEL+QZ91nxNirihDp8gvF5SBPfs2/eNrLtV12JAn5Uidh3Z6F3rAmlSUn+KYxb/4DPPeHya8Jzo1cCxrlaVyTX2iK7rPCciES1LJfilb3hHdC2jXOsGXd8M/Nr1d2Y1X6HqjPq3ofDuPXMwN6kj9kuV6KNr/OUOLQzR3rCI2K2yXZuxVeyryGjKiyrybeWpOZXwfx8rNwGL8MQr67He6K5ogmv2aULy5seyiOgpOcwrBT/BVkC2fBJ1Qzw8G6AZ5Lp5yED8Sh/LKhvVeDiCdBiY3p6t++6E2+ElgR71qezaEZCfwSjcVW0uEMrOtNFP9y/csRCQsA97QwBWnwa7Jx/STunfHzxQUUs2VJTfK1mDNlRfUBWxV6quzekw8pX3Q4v2Anhh4Kc7wGvx6I+uLSouDbEdYnRtirWggd4Zd0dviI/xbKo2dsiWt8QGj6CH5FMUIFZ3cdvxnN6WXRzCd55AKRfj4oTW8mOCH7daPVEKJ29uH8Rq/XCizuQWd6rsD0x6E3PI7fyM1dAWwRkKOGX9EE8Hrba1pIYUR2wWUqaJ5yTCOBmD+Kvx38sE31H7wXqsxffz74jsfwawJHSCDDwrbIKr9sIdzimA1G13NqUXGbADJcNxKDujth+Fs1XJheIMSxSb96xXvRUL+vC0zR6ouzdiS7ETLo5O9Uc77ORCMt2KutINfMKb8Q/JPWXHDdSmqyO3/Mm2SWnmDfyjaM9PMNs8bw51u0jfURr9L9b5nbN3X+sn9iCafb8qSrE5+v8OuJdqpxvp+Iauc32Z44RPvimzfhJF97G7LtYDthU8bBGzobtjxD07wMlQnu92BkYTyk6aIwYVqE5ZQnhaP45a7gfCbKdydX5ZehQ6teAdtG1OemR/62IbjKXQ+ubPKCgvpG7s82WBua84AHe73ePiLnPDw47N+H3e5Hsgfh8jIot3Ekv4XNaWHmVa7lt7CFMf2SYH8WFR3aHhRmN78te9ZuYYY70AQO1vL0G/bKB6BzrvCvXZz/aEywrhh4R/LrcQdjJpdo6in4hdDPXRYMLiN3sasGW++FsLxVkYO0LW8iTK0aFTOK2IUq8wAhdX1PRF7B45bLaZzMw1PeO53OnYDlpHLLY+UXdMJcB2cp6PXyy7PX9h8b80XLqU3BFPT0iWLxK0yComdTC1FfhZt70Fbq33AEXvMLqq664arK1LH8mqAtXJH6YiT8FjjhoZ26SugdYe1G+gNJCujg6kLc7lKc4aB8GzDgQ65R2M1oKzscI0Yg35+VCE815NDMr+1K8gJEwyBJMZXwa04Ez63frfVyCY51/mt5Ern4gLZfUMBmMFSoV795d23T/knYwG85EQlo8SvJlzF7wzyW4ceSJOMXXAlf1JpeZlTdDdsMmxbcH56YtFJ9emla4r4TTfx64FrJLz5G//Jdk3WAYLvap5HyrFFTxi+za8RV8bpGP3hjvcoc5Sc6FzmDYETl7ht/yt6iMv9Bw9y7VnenusfwHfqh4MdlFis0ZfqX5z/uv7Fra3XYR4ivwU1DoQ22cL9+kuMHmGyGCmw0CjD/a9UEnva4qP7gePnl21Bo7k5AT/L5jQlGHnBDtlXeSFb0aByCw9ZwD+r8yeb6fR6IPQ/74NNjLwX/y91dTX2K9/ALwaXosHXk/JowEAhEZfPLA8/HiS+bLos9UoUvGb/K+pNUoz5iQmB8mkvaZvpB8scx+ZNy/cDMoWth1ideJNUPEMxEr3y58k5QqaWhCbvYFFSkkHlMgSm3Fw+atq8fg+PtBw4zQmKwSJjGKvELT8goQX4pBb191OwW37SgND3YmcjQXB7kI84gex+/0HQEDYG3IoWlzppitS1U2smARPF1VYM4hkhwWLCJbuUZqFZ1m12phx+xc1GPX8WNR3uL3xZL7NTE3wRdgoYPojEkUm/bihMoYpxdFZYiVwJrHriSr3Bvyh36X+B98ssABctKkMIafoXZzya26PYX18/yUkxCp4n0Rj15fuTPOOKR36v27DJpV9/LL1haRs3kVBc/bu0zIJFN/s0E2CsWOsOd+gfIwZSSkEpph7WRuo+BtBiTFO/m1wNXdUGVGn4hm+JyXqxMb0IwEPZq6RSRhkB0eJ6sG/0GPw3mUloA9Ky6NuZ4v34Atav+2vowS1FQM6vahKLPhtTvnCm0w7OHhSzD4X906Y2U7vOLdtN7MsHCl825qP4nOvHjecPEy2iraIj6/BKxWiD9J9UQl6JxhrWKhARYfCWNda0y7Faq/BJkg0hZfuelV1ufNoYv2ZT3E/iF4DuurG5r+fWE3Cob4bTwzjT/le0u9GJqYtlBQ1UyoQBHmd7ARtSLOr75Cv6Vne7r15eP0uL3pFE+qmV/a/mFYJzvw7TdPl/PmpNCJeedniwWtm/gmn3Vzb+qYg06N8oAB1srwtt6RJLYtJ78NlnevWq1v1p+TXFfgDG8jLfVie+G6BEFQaGoim5RHofWmTr7lztvekzT65zVhlXOzmTD7qfw64FxOQhfr3+hGAayjZPIhFB8NeRF/YB5O0KqGrNFOnpSv1sRlQLWMF369QpkJZ2Vfw6/ZiGlV84vKAbYyRlgGkP4lVVv5NQgWAk2HZGKT7Gb8GmkgkbtL+e17ofXT+9YX+joBwh6JQGW8OtBsZIET9OZi4u+G/2cyNPiDKc1KzbFh35RfvWJMi6b4q1oQ8jz14UNhMhY/8CC492/13/EwlxFtEoWeFBpfs2cX+Lf4fw2twPBeUFDKPYH3AgbYMlcWNLZ2oYWH1C24HSrWQJVRIIpsYcVoZT9U/svJY3j9Aj+dfi1NdKQILNtNfllBlnKjI3EUp92UitKF22h5EZ1M0xNoUOz2T77NfnrOvwCnn2vxS8EVzUZf4ZuDf28HSHmgdBTUWCjoV/GsKn+A5tnonFLgXZwOP8/j99iioicX2aSnZB6gg/oN1PUD5YwNZZnuOpWY2sBOsr9x+G0qf7v2QEdTKHj39GUX+AhRfxC5Ca6wTVV2TVcO0X8GPJyRCm/5RnuoXJMRQRvJ6r64MuoIb8ajQ7sIINQkJmKsVgnFD5vOrhy/6M8PkvrEvxTMHNk7Ialk+qIbx02/CAEwbWVdR/Pm20c87anwgQ21wf/cVrE6+Iftclz3xb0i5By0xM+Hzedi5Y9MXgTGmt43k5F1R3jJ4+crJnvGrZH57+q8jCr8+b69ovSAVt4CpTCByX/V7J49eS3+CabakFrNdmEho6VcgS+Vf18ImwwU+YJkBGYFAusDrpsha960I9z/DdtRj881KJupaa90pOboGcoj2dhBgZVXUDvwd13kd72y596uGmCrehuvLg31e+cJ6BIvLgJmJp8LsQvNp0/+sx1CLrY3R9oQ2qy7w6GkP9rnzRUo/9/D2ZhdHNvkquRHtkIkV/r7Y+W3gT/7ktDa/CrSg/kezXNff6vjapJdH8gGCNtS19+IVDrXy6/WbAudL6kN874vw+5f4LpX40o0g/lATr+Pfhnf/5m5zc4rfJ3AASXyaHG/ctmQpTnv1XrDX1BPLtRw3ffsL+blxtNq83ougy+IKLR//CFd+GL34+F+nwc2lTf/gsNiNplp56I2YHbnb9QRuP+zaMwGc/G+5LmJuiN2+3LiPtWl3e8xU4nLSfxCKG5dDKfhuNMkv6w/9xtZ+1dZILASa7tCFtx2LTdaQ/G5dzPSScOh3tBZ3mX3Rs+LB0+y7M+OJd/75YgrcgJPacjbro3waTVbu0g6HWSzvHTSX/XCf1uzZWOlUa4zclfPAiBRwD0NmGc+blIa86s7nn1vtUmHSWr1UvKWcfgwYhVG8B91CvPI2Mm/isvpeKXgpfdcBOnov69WdkZvw8bvIk3lV1t4v3/YTfZ8sPPhN3s10seeFiHPutyGwz2x8GHvp5wPRYKNhTxIW9oOST+0PBXo6R/l0OXYORufvCkvWTCvCYGjQuYt+IN5FlhPT+Jl7EFkkVcC9HN0jQ72Pb5pWF+UrEHBpTOWi4yiuU6r9xkG+eW2mEQOw5Nj03fVhynnLnIvpkPEZ0nUutgw80PNbkPEcXE30zAFbvXENn+kP2hXNpmgFHL30gOaamp3vBuQM8m/j304C7xtT2EJ+GAPdN/ID8tL+OXxhmYUcTG7oIwomL4ydk13g/rZDhjly+ZIe9g0kquzakMMC+/8UBL/pAXkpRdZyb9/ps+P43Tiz/kW9En5yQ98XPm7jd9QvMttHGbsfkAYNALgqVPukHQ62nGWExweVFPcOPxN8fgDbNVNd8zkkjH2sZjYCZbP3N+Q+AlJ/TFVdDDpLBbym/ko9ABt9A0oRnzC0pn+b1hGrD/90tbhQcpvwOC9pWww2zD9sy1Jp7pQWQPY77P/YFPkgFm3g7t8AF4vJOxdn7Ecct1NTtkkLjHuKabV2D4F/caJwtIMCJiUtI2JPlLFPnNOsb47dPT+F3E/JrMJKc5cYzfSpCdCSj/A5Ws84zfEXnOytUv8WKOH5LfDHu88Rn1eVKjR6mDh5OsveKJqL3w4EJdUgxK/geCrXl78h5PzjUxhP9b29lTAAm/p3TmhnGydiq/hiEUqa3jl/WZixn126WPE36vactfJZXi2rhtJzEBxu+Eq27WHs9rmGAfuFmGg23Qgqr9mfy2VmJdHStcjPlwUtedUePUpfnBEMEQ/ZV/VS+/tP1M4+pZCb8dy7gGSn63FPeY5qDhXUEOMn4XdIvSQMs53rkivyZ4pJRPqmO6Bhc0kf8ldoturJ/IrwcLByJPfkL0coz92X7/2I66wtCT8Du4xGuQyq8JWoRu1fz2LH8MvBNeLrKO3xvqLPwR/9utH0YkKWGT8MsT+pnUmuCUTXNXJNEibVKqcvMT+a3uoXi3yRb5fIs/TB595vu7/B71/Ppd6IfOXj90iVh0Jua3nFMxJevbC4JK56dk/M6p0+YVEExe8QuQ5EyRhF8muMT/wf7guuGSJte/Ilw8ifxn6ocPwD1G+J/4zUEwKlToEeyztHxEbJ+NmMrkx0/YsaheFE7PjO0HU3S6MvygyCU23wQYV6VIP834xdRxwmHANw36z6zRmKuE31swRz70vMDCSzYMeMl1D/TLJ9j+1vwyw2OADdpPutxH4mHwOb9oaIXMkucVuflYXlqcGjsWVduwhOac0KChFYYbQUt4ETFQn9vOIHp83POe8WvRh4jSt7jpFpgntlpiP4Angvmq4hJb7IWl9soUoeIo/q355RIxsxCxg6RArCiMAr/JdBrzS66Bt+ZGcsZvKDTG+CXxpdmRLEwsAxtR45zbnODMypdIe35xB0z9J3Br0nACLpLt8zNEW9/aU5LEzK58nrrQJ+d8okDopJgm8pvzyw97JzZTj1DOL+UOlI4T6weuG9qEzXBzWsMvJt2lwy6dpBR4/CzjdRvjFsh+nCLlN7KYJpgRl++y9UH8+gCXXxtTSqwFP3UQrP1u/AOX22XIKKXL/u788nzcqcHFkusH4Qhwyfx2zU+TZcbWmvKxOy9Umq7YD2yJ4FsT8BfyeXWxNc2PGkr57YVWwH7G/tPiPqURiaPoM4Lm64urZTwvRH68gN5hJt+sDaN0KMTvzy8/WQLxw6qYvnPyWV6yfuN+gGtmjE7jZVTfFU+5qvDLq85e86Z4vXpGVO63TPntMLUDbi36Bk6Z0gFniRU2I0mr8ct2KLpYLBbnKLYE+wgX61Z/An65Bc8m/ti2bJRfzq+DKbiI554uocLmySq/bF3BHYstGo5BZyUktaf8LnF4ywYOU7uIT2ldrikS/wPI6l+1ieHzVZUbd2fklo5u+f355ZUxLb6XckdRt0l++cEpHkArZxHrhxYhM1POLxj74SOf5s5RGMywUIA/5ffSD/kUS6YR5tv0X0js2czWF4Dfa+GuW6126591XIit7eNW4Q6fgV8Qhdww4gfU5Z/J+WUE0NdRzO+dZUw9xfqN8dvjIyTA6Hw9FCQv5XdLQ74rGftvIV/2tgmOm8/5BZ6feoauXP6Lu9AtFir6DPyakxBxbTrlvtjMGafiNwpPRslSy0A033tW5XdL0+H8hhGTv3wJl/LbooRPsCfkKT7xYkuH/FOR37uQvqVN8WMLvZNSSa7PwC8YJFrtG7bd/dJLxS84Jcn6DbR8YfNkld87C6Wn6V4jegkq+ndG5+l5cCGftnbckijyO+bGStwfK16Rt6k9FR0Fvze/Tuzr2+H0uKq1666z6Tnnd79Ey/m99NP9VB6yySK2mj2Q+RNzMAPuJBHgB4TYu8u/Sfl9ScqSjUlSXXOHY++CyO8ofb0Q+MwIAdCjNukXzPTfmd8L+jwYTDGv38sNtR5FhJ4OButtYf32vOAHsD7n/HpsYZHyu7QMF78OuvOHOE52c8quXfRTncF3ARr0pdP5TvECi4eKpfx2aVxWb4mT06scjPkvRX5PUn3L7+0D89ZcWgj5o0HXSCKmvze//032nvmx3csGam9NCaIEM2Z7q8Tlesr3mPHNSHyC79OYIwhmOKnj65lLm7LvyWrM18covhZnZ3MygR1bLsEhDq/AAK9ae1vuim6CuPHkIKdwFQfhHlYh/+WM7itBBKs0PgJBG4dLk02mHX5D4q+SofJo4d+XX683u764GN0L4+3trH+zOGPCGDx1E2fsKC2Cwk/Cm53FrJpe9i1v5G10cXHaZeKUlU856wo+xEl3OudrMehddZ/25aHG7O+88W47Vs/jWdyF3mjEpfJtNMr4XSafxH89O0teG7x/6p8vrpLPg9EoOQLp/wBW3wXLXJjNkAAAAABJRU5ErkJggg==">
            <a:extLst>
              <a:ext uri="{FF2B5EF4-FFF2-40B4-BE49-F238E27FC236}">
                <a16:creationId xmlns:a16="http://schemas.microsoft.com/office/drawing/2014/main" id="{1D1939D5-EB1E-4D0D-A8FA-487E8BD5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20" y="2862368"/>
            <a:ext cx="2409826" cy="98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EA73DBB-E2CE-42BD-8C64-EEE2E5C18B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313"/>
            <a:ext cx="2143125" cy="1619250"/>
          </a:xfrm>
          <a:prstGeom prst="rect">
            <a:avLst/>
          </a:prstGeom>
        </p:spPr>
      </p:pic>
      <p:pic>
        <p:nvPicPr>
          <p:cNvPr id="18" name="Graphique 17">
            <a:extLst>
              <a:ext uri="{FF2B5EF4-FFF2-40B4-BE49-F238E27FC236}">
                <a16:creationId xmlns:a16="http://schemas.microsoft.com/office/drawing/2014/main" id="{3DBEC647-96DB-4D8B-B8E2-F108E132A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8989" y="214313"/>
            <a:ext cx="3629735" cy="1814868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640BBA1D-5A22-4F2D-9F8A-BAC9C29A5D1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2096" y="2821643"/>
            <a:ext cx="2543904" cy="95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21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000">
        <p:fade/>
      </p:transition>
    </mc:Choice>
    <mc:Fallback>
      <p:transition spd="med" advClick="0" advTm="7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632343-39B6-4B7A-B36C-C7CE59FC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"/>
            <a:ext cx="12192000" cy="6855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00" y="157163"/>
            <a:ext cx="4660900" cy="1963737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FFFF00"/>
                </a:solidFill>
              </a:rPr>
              <a:t>Merci…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47BE0-5A56-4BFE-91A3-93228E994663}"/>
              </a:ext>
            </a:extLst>
          </p:cNvPr>
          <p:cNvSpPr txBox="1"/>
          <p:nvPr/>
        </p:nvSpPr>
        <p:spPr>
          <a:xfrm>
            <a:off x="9626600" y="6331505"/>
            <a:ext cx="24384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4239825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26983-57EF-4A54-8626-0EB9028D0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125E6B"/>
                </a:solidFill>
              </a:rPr>
              <a:t>Panse-Bêtes</a:t>
            </a:r>
            <a:endParaRPr lang="fr-FR" dirty="0">
              <a:solidFill>
                <a:srgbClr val="125E6B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22D0537-684E-48BB-9418-D2F88DBEE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25E6B"/>
                </a:solidFill>
              </a:rPr>
              <a:t>Viser l’équilibre de santé de mon troupeau</a:t>
            </a:r>
          </a:p>
        </p:txBody>
      </p:sp>
    </p:spTree>
    <p:extLst>
      <p:ext uri="{BB962C8B-B14F-4D97-AF65-F5344CB8AC3E}">
        <p14:creationId xmlns:p14="http://schemas.microsoft.com/office/powerpoint/2010/main" val="1923664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 err="1">
                <a:solidFill>
                  <a:srgbClr val="125E6B"/>
                </a:solidFill>
              </a:rPr>
              <a:t>Panse-Bêtes</a:t>
            </a:r>
            <a:r>
              <a:rPr lang="fr-FR" dirty="0">
                <a:solidFill>
                  <a:srgbClr val="125E6B"/>
                </a:solidFill>
              </a:rPr>
              <a:t>… un outil pour une approche globale de la santé des troupeaux</a:t>
            </a:r>
          </a:p>
        </p:txBody>
      </p:sp>
    </p:spTree>
    <p:extLst>
      <p:ext uri="{BB962C8B-B14F-4D97-AF65-F5344CB8AC3E}">
        <p14:creationId xmlns:p14="http://schemas.microsoft.com/office/powerpoint/2010/main" val="11012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Destiné aux éleveurs, aux techniciens, aux animateurs, aux formateurs, aux vétérinaires, …</a:t>
            </a:r>
          </a:p>
        </p:txBody>
      </p:sp>
    </p:spTree>
    <p:extLst>
      <p:ext uri="{BB962C8B-B14F-4D97-AF65-F5344CB8AC3E}">
        <p14:creationId xmlns:p14="http://schemas.microsoft.com/office/powerpoint/2010/main" val="43493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B621BA-FA66-4B5A-90EE-CBC914A27CFB}"/>
              </a:ext>
            </a:extLst>
          </p:cNvPr>
          <p:cNvSpPr/>
          <p:nvPr/>
        </p:nvSpPr>
        <p:spPr>
          <a:xfrm>
            <a:off x="6512560" y="4013200"/>
            <a:ext cx="3586480" cy="660400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  <a:noFill/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Utilisable sous deux formes: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Des fichiers </a:t>
            </a:r>
            <a:r>
              <a:rPr lang="fr-FR" sz="4000" dirty="0" err="1">
                <a:solidFill>
                  <a:srgbClr val="125E6B"/>
                </a:solidFill>
              </a:rPr>
              <a:t>pdf</a:t>
            </a:r>
            <a:r>
              <a:rPr lang="fr-FR" sz="4000" dirty="0">
                <a:solidFill>
                  <a:srgbClr val="125E6B"/>
                </a:solidFill>
              </a:rPr>
              <a:t> pour impression papier</a:t>
            </a:r>
            <a:br>
              <a:rPr lang="fr-FR" sz="4000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Une application web: </a:t>
            </a:r>
            <a:r>
              <a:rPr lang="fr-FR" sz="4000" dirty="0">
                <a:solidFill>
                  <a:schemeClr val="bg1"/>
                </a:solidFill>
              </a:rPr>
              <a:t>panse-betes.fr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E2676DA-B517-4E00-B037-38D87749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51760"/>
            <a:ext cx="777240" cy="77724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BE7E70ED-9F64-4E9A-AD66-D7AFBFE025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662940" y="3733800"/>
            <a:ext cx="1191260" cy="119126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09106A68-4424-4773-B9C3-53332E0B45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8540" y="4089400"/>
            <a:ext cx="480060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6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8EE9FC-4769-4022-A6CB-8DDE88D95246}"/>
              </a:ext>
            </a:extLst>
          </p:cNvPr>
          <p:cNvSpPr/>
          <p:nvPr/>
        </p:nvSpPr>
        <p:spPr>
          <a:xfrm>
            <a:off x="838200" y="1502979"/>
            <a:ext cx="2651234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 étape: </a:t>
            </a:r>
            <a:r>
              <a:rPr lang="fr-FR" dirty="0">
                <a:solidFill>
                  <a:srgbClr val="125E6B"/>
                </a:solidFill>
              </a:rPr>
              <a:t>passer en revue les différents pôles de l’élevage</a:t>
            </a:r>
          </a:p>
        </p:txBody>
      </p:sp>
    </p:spTree>
    <p:extLst>
      <p:ext uri="{BB962C8B-B14F-4D97-AF65-F5344CB8AC3E}">
        <p14:creationId xmlns:p14="http://schemas.microsoft.com/office/powerpoint/2010/main" val="37580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C7B025D-7C5F-4E07-8332-C278ED26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850814"/>
            <a:ext cx="9514114" cy="51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4768499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Pour chaque pôle, repérer les alertes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Une alerte est un paramètre de l’élevage anormal, souvent chiffré, mais aussi qualitatif</a:t>
            </a: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8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261</Words>
  <Application>Microsoft Office PowerPoint</Application>
  <PresentationFormat>Grand écran</PresentationFormat>
  <Paragraphs>58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DINPro-Bold</vt:lpstr>
      <vt:lpstr>DINPro-Light</vt:lpstr>
      <vt:lpstr>DINPro-Medium</vt:lpstr>
      <vt:lpstr>Thème Office</vt:lpstr>
      <vt:lpstr>Présentation PowerPoint</vt:lpstr>
      <vt:lpstr>Présentation PowerPoint</vt:lpstr>
      <vt:lpstr>Panse-Bêtes</vt:lpstr>
      <vt:lpstr>Panse-Bêtes… un outil pour une approche globale de la santé des troupeaux</vt:lpstr>
      <vt:lpstr>Destiné aux éleveurs, aux techniciens, aux animateurs, aux formateurs, aux vétérinaires, …</vt:lpstr>
      <vt:lpstr>Utilisable sous deux formes:  Des fichiers pdf pour impression papier  Une application web: panse-betes.fr </vt:lpstr>
      <vt:lpstr>1ère étape: passer en revue les différents pôles de l’élevage</vt:lpstr>
      <vt:lpstr>Présentation PowerPoint</vt:lpstr>
      <vt:lpstr>Pour chaque pôle, repérer les alertes Une alerte est un paramètre de l’élevage anormal, souvent chiffré, mais aussi qualitatif</vt:lpstr>
      <vt:lpstr>Exemple: hétérogénéité des états corporels d’un lot taux de mortalité d’agneaux avant 2 jours etc.</vt:lpstr>
      <vt:lpstr>Présentation PowerPoint</vt:lpstr>
      <vt:lpstr>2ème étape: pour chaque alerte, passer en revue toutes les causes possibles, et en retenir certaines.</vt:lpstr>
      <vt:lpstr>Présentation PowerPoint</vt:lpstr>
      <vt:lpstr>Il est possible ainsi de passer en revue tous les pôles de l’élevage ou d’en privilégier certains.</vt:lpstr>
      <vt:lpstr>3ème étape: analyser les différentes causes repérées…</vt:lpstr>
      <vt:lpstr>Présentation PowerPoint</vt:lpstr>
      <vt:lpstr>Dernière étape: Réfléchir aux mesures à mettre en place…</vt:lpstr>
      <vt:lpstr>Panses-Bêtes est issu du casdar OTOVEIL </vt:lpstr>
      <vt:lpstr>Piloté par l’ITAB</vt:lpstr>
      <vt:lpstr>Présentation PowerPoint</vt:lpstr>
      <vt:lpstr>Panses-Bêtes est le résultat d’un travail collectif: </vt:lpstr>
      <vt:lpstr>Présentation PowerPoint</vt:lpstr>
      <vt:lpstr>Présentation PowerPoint</vt:lpstr>
      <vt:lpstr>Merci…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michel</dc:creator>
  <cp:lastModifiedBy> </cp:lastModifiedBy>
  <cp:revision>23</cp:revision>
  <dcterms:created xsi:type="dcterms:W3CDTF">2019-04-18T17:10:57Z</dcterms:created>
  <dcterms:modified xsi:type="dcterms:W3CDTF">2019-04-19T06:45:31Z</dcterms:modified>
</cp:coreProperties>
</file>